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14"/>
  </p:notesMasterIdLst>
  <p:sldIdLst>
    <p:sldId id="301" r:id="rId2"/>
    <p:sldId id="381" r:id="rId3"/>
    <p:sldId id="383" r:id="rId4"/>
    <p:sldId id="384" r:id="rId5"/>
    <p:sldId id="385" r:id="rId6"/>
    <p:sldId id="382" r:id="rId7"/>
    <p:sldId id="386" r:id="rId8"/>
    <p:sldId id="390" r:id="rId9"/>
    <p:sldId id="373" r:id="rId10"/>
    <p:sldId id="374" r:id="rId11"/>
    <p:sldId id="388" r:id="rId12"/>
    <p:sldId id="387" r:id="rId13"/>
  </p:sldIdLst>
  <p:sldSz cx="9144000" cy="6858000" type="screen4x3"/>
  <p:notesSz cx="6808788" cy="98234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Голоусова" initials="Г"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00"/>
    <a:srgbClr val="0066FF"/>
    <a:srgbClr val="FF6600"/>
    <a:srgbClr val="FF9900"/>
    <a:srgbClr val="CC9900"/>
    <a:srgbClr val="CC6600"/>
    <a:srgbClr val="9B32F2"/>
    <a:srgbClr val="EAEA16"/>
    <a:srgbClr val="580000"/>
    <a:srgbClr val="66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951" autoAdjust="0"/>
    <p:restoredTop sz="94454" autoAdjust="0"/>
  </p:normalViewPr>
  <p:slideViewPr>
    <p:cSldViewPr>
      <p:cViewPr varScale="1">
        <p:scale>
          <a:sx n="86" d="100"/>
          <a:sy n="86" d="100"/>
        </p:scale>
        <p:origin x="-9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0"/>
          <c:order val="0"/>
          <c:tx>
            <c:strRef>
              <c:f>Лист1!$B$1</c:f>
              <c:strCache>
                <c:ptCount val="1"/>
                <c:pt idx="0">
                  <c:v>Столбец1</c:v>
                </c:pt>
              </c:strCache>
            </c:strRef>
          </c:tx>
          <c:cat>
            <c:numRef>
              <c:f>Лист1!$A$2:$A$6</c:f>
              <c:numCache>
                <c:formatCode>General</c:formatCode>
                <c:ptCount val="5"/>
                <c:pt idx="0">
                  <c:v>2013</c:v>
                </c:pt>
                <c:pt idx="1">
                  <c:v>2014</c:v>
                </c:pt>
                <c:pt idx="2">
                  <c:v>2015</c:v>
                </c:pt>
                <c:pt idx="3">
                  <c:v>2016</c:v>
                </c:pt>
                <c:pt idx="4">
                  <c:v>2017</c:v>
                </c:pt>
              </c:numCache>
            </c:numRef>
          </c:cat>
          <c:val>
            <c:numRef>
              <c:f>Лист1!$B$2:$B$6</c:f>
              <c:numCache>
                <c:formatCode>General</c:formatCode>
                <c:ptCount val="5"/>
                <c:pt idx="0">
                  <c:v>472.8</c:v>
                </c:pt>
                <c:pt idx="1">
                  <c:v>1257.5</c:v>
                </c:pt>
                <c:pt idx="2">
                  <c:v>1711.1</c:v>
                </c:pt>
                <c:pt idx="3">
                  <c:v>1852.6</c:v>
                </c:pt>
                <c:pt idx="4">
                  <c:v>2015.9</c:v>
                </c:pt>
              </c:numCache>
            </c:numRef>
          </c:val>
        </c:ser>
        <c:axId val="144625024"/>
        <c:axId val="148030592"/>
      </c:barChart>
      <c:catAx>
        <c:axId val="144625024"/>
        <c:scaling>
          <c:orientation val="minMax"/>
        </c:scaling>
        <c:axPos val="b"/>
        <c:numFmt formatCode="General" sourceLinked="1"/>
        <c:tickLblPos val="nextTo"/>
        <c:crossAx val="148030592"/>
        <c:crosses val="autoZero"/>
        <c:auto val="1"/>
        <c:lblAlgn val="ctr"/>
        <c:lblOffset val="100"/>
      </c:catAx>
      <c:valAx>
        <c:axId val="148030592"/>
        <c:scaling>
          <c:orientation val="minMax"/>
        </c:scaling>
        <c:axPos val="l"/>
        <c:majorGridlines/>
        <c:numFmt formatCode="General" sourceLinked="1"/>
        <c:tickLblPos val="nextTo"/>
        <c:crossAx val="144625024"/>
        <c:crosses val="autoZero"/>
        <c:crossBetween val="between"/>
      </c:valAx>
    </c:plotArea>
    <c:plotVisOnly val="1"/>
  </c:chart>
  <c:txPr>
    <a:bodyPr/>
    <a:lstStyle/>
    <a:p>
      <a:pPr>
        <a:defRPr sz="1800"/>
      </a:pPr>
      <a:endParaRPr lang="ru-R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0475" cy="49117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6737" y="0"/>
            <a:ext cx="2950475" cy="491173"/>
          </a:xfrm>
          <a:prstGeom prst="rect">
            <a:avLst/>
          </a:prstGeom>
        </p:spPr>
        <p:txBody>
          <a:bodyPr vert="horz" lIns="91440" tIns="45720" rIns="91440" bIns="45720" rtlCol="0"/>
          <a:lstStyle>
            <a:lvl1pPr algn="r">
              <a:defRPr sz="1200"/>
            </a:lvl1pPr>
          </a:lstStyle>
          <a:p>
            <a:fld id="{5A88409B-327A-4284-8C83-93DEDD1C306E}" type="datetimeFigureOut">
              <a:rPr lang="ru-RU" smtClean="0"/>
              <a:pPr/>
              <a:t>21.06.2018</a:t>
            </a:fld>
            <a:endParaRPr lang="ru-RU"/>
          </a:p>
        </p:txBody>
      </p:sp>
      <p:sp>
        <p:nvSpPr>
          <p:cNvPr id="4" name="Образ слайда 3"/>
          <p:cNvSpPr>
            <a:spLocks noGrp="1" noRot="1" noChangeAspect="1"/>
          </p:cNvSpPr>
          <p:nvPr>
            <p:ph type="sldImg" idx="2"/>
          </p:nvPr>
        </p:nvSpPr>
        <p:spPr>
          <a:xfrm>
            <a:off x="949325" y="736600"/>
            <a:ext cx="4910138" cy="368458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0879" y="4666139"/>
            <a:ext cx="5447030" cy="442055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30572"/>
            <a:ext cx="2950475" cy="49117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6737" y="9330572"/>
            <a:ext cx="2950475" cy="491173"/>
          </a:xfrm>
          <a:prstGeom prst="rect">
            <a:avLst/>
          </a:prstGeom>
        </p:spPr>
        <p:txBody>
          <a:bodyPr vert="horz" lIns="91440" tIns="45720" rIns="91440" bIns="45720" rtlCol="0" anchor="b"/>
          <a:lstStyle>
            <a:lvl1pPr algn="r">
              <a:defRPr sz="1200"/>
            </a:lvl1pPr>
          </a:lstStyle>
          <a:p>
            <a:fld id="{02D4D194-BF39-473C-9A32-E3026579BFD2}" type="slidenum">
              <a:rPr lang="ru-RU" smtClean="0"/>
              <a:pPr/>
              <a:t>‹#›</a:t>
            </a:fld>
            <a:endParaRPr lang="ru-RU"/>
          </a:p>
        </p:txBody>
      </p:sp>
    </p:spTree>
    <p:extLst>
      <p:ext uri="{BB962C8B-B14F-4D97-AF65-F5344CB8AC3E}">
        <p14:creationId xmlns:p14="http://schemas.microsoft.com/office/powerpoint/2010/main" xmlns="" val="494784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2D4D194-BF39-473C-9A32-E3026579BFD2}" type="slidenum">
              <a:rPr lang="ru-RU" smtClean="0"/>
              <a:pPr/>
              <a:t>9</a:t>
            </a:fld>
            <a:endParaRPr lang="ru-RU"/>
          </a:p>
        </p:txBody>
      </p:sp>
    </p:spTree>
    <p:extLst>
      <p:ext uri="{BB962C8B-B14F-4D97-AF65-F5344CB8AC3E}">
        <p14:creationId xmlns:p14="http://schemas.microsoft.com/office/powerpoint/2010/main" xmlns="" val="3950818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2D4D194-BF39-473C-9A32-E3026579BFD2}" type="slidenum">
              <a:rPr lang="ru-RU" smtClean="0"/>
              <a:pPr/>
              <a:t>10</a:t>
            </a:fld>
            <a:endParaRPr lang="ru-RU"/>
          </a:p>
        </p:txBody>
      </p:sp>
    </p:spTree>
    <p:extLst>
      <p:ext uri="{BB962C8B-B14F-4D97-AF65-F5344CB8AC3E}">
        <p14:creationId xmlns:p14="http://schemas.microsoft.com/office/powerpoint/2010/main" xmlns="" val="302149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2D4D194-BF39-473C-9A32-E3026579BFD2}" type="slidenum">
              <a:rPr lang="ru-RU" smtClean="0"/>
              <a:pPr/>
              <a:t>11</a:t>
            </a:fld>
            <a:endParaRPr lang="ru-RU"/>
          </a:p>
        </p:txBody>
      </p:sp>
    </p:spTree>
    <p:extLst>
      <p:ext uri="{BB962C8B-B14F-4D97-AF65-F5344CB8AC3E}">
        <p14:creationId xmlns:p14="http://schemas.microsoft.com/office/powerpoint/2010/main" xmlns="" val="3021491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2D4D194-BF39-473C-9A32-E3026579BFD2}" type="slidenum">
              <a:rPr lang="ru-RU" smtClean="0"/>
              <a:pPr/>
              <a:t>12</a:t>
            </a:fld>
            <a:endParaRPr lang="ru-RU"/>
          </a:p>
        </p:txBody>
      </p:sp>
    </p:spTree>
    <p:extLst>
      <p:ext uri="{BB962C8B-B14F-4D97-AF65-F5344CB8AC3E}">
        <p14:creationId xmlns:p14="http://schemas.microsoft.com/office/powerpoint/2010/main" xmlns="" val="395081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8E76334-3B14-4C28-9BDA-823431A789BB}" type="datetimeFigureOut">
              <a:rPr lang="ru-RU" smtClean="0"/>
              <a:pPr/>
              <a:t>21.06.2018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BE3A1D-15BD-4E3B-A9C6-6AF78EC2C003}" type="slidenum">
              <a:rPr lang="ru-RU" smtClean="0"/>
              <a:pPr/>
              <a:t>‹#›</a:t>
            </a:fld>
            <a:endParaRPr lang="ru-RU"/>
          </a:p>
        </p:txBody>
      </p:sp>
    </p:spTree>
  </p:cSld>
  <p:clrMapOvr>
    <a:masterClrMapping/>
  </p:clrMapOvr>
  <p:transition>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8E76334-3B14-4C28-9BDA-823431A789BB}" type="datetimeFigureOut">
              <a:rPr lang="ru-RU" smtClean="0"/>
              <a:pPr/>
              <a:t>21.06.2018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BE3A1D-15BD-4E3B-A9C6-6AF78EC2C003}" type="slidenum">
              <a:rPr lang="ru-RU" smtClean="0"/>
              <a:pPr/>
              <a:t>‹#›</a:t>
            </a:fld>
            <a:endParaRPr lang="ru-RU"/>
          </a:p>
        </p:txBody>
      </p:sp>
    </p:spTree>
  </p:cSld>
  <p:clrMapOvr>
    <a:masterClrMapping/>
  </p:clrMapOvr>
  <p:transition>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8E76334-3B14-4C28-9BDA-823431A789BB}" type="datetimeFigureOut">
              <a:rPr lang="ru-RU" smtClean="0"/>
              <a:pPr/>
              <a:t>21.06.2018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BE3A1D-15BD-4E3B-A9C6-6AF78EC2C003}" type="slidenum">
              <a:rPr lang="ru-RU" smtClean="0"/>
              <a:pPr/>
              <a:t>‹#›</a:t>
            </a:fld>
            <a:endParaRPr lang="ru-RU"/>
          </a:p>
        </p:txBody>
      </p:sp>
    </p:spTree>
  </p:cSld>
  <p:clrMapOvr>
    <a:masterClrMapping/>
  </p:clrMapOvr>
  <p:transition>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8E76334-3B14-4C28-9BDA-823431A789BB}" type="datetimeFigureOut">
              <a:rPr lang="ru-RU" smtClean="0"/>
              <a:pPr/>
              <a:t>21.06.2018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BE3A1D-15BD-4E3B-A9C6-6AF78EC2C003}" type="slidenum">
              <a:rPr lang="ru-RU" smtClean="0"/>
              <a:pPr/>
              <a:t>‹#›</a:t>
            </a:fld>
            <a:endParaRPr lang="ru-RU"/>
          </a:p>
        </p:txBody>
      </p:sp>
    </p:spTree>
  </p:cSld>
  <p:clrMapOvr>
    <a:masterClrMapping/>
  </p:clrMapOvr>
  <p:transition>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8E76334-3B14-4C28-9BDA-823431A789BB}" type="datetimeFigureOut">
              <a:rPr lang="ru-RU" smtClean="0"/>
              <a:pPr/>
              <a:t>21.06.2018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BE3A1D-15BD-4E3B-A9C6-6AF78EC2C003}" type="slidenum">
              <a:rPr lang="ru-RU" smtClean="0"/>
              <a:pPr/>
              <a:t>‹#›</a:t>
            </a:fld>
            <a:endParaRPr lang="ru-RU"/>
          </a:p>
        </p:txBody>
      </p:sp>
    </p:spTree>
  </p:cSld>
  <p:clrMapOvr>
    <a:masterClrMapping/>
  </p:clrMapOvr>
  <p:transition>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8E76334-3B14-4C28-9BDA-823431A789BB}" type="datetimeFigureOut">
              <a:rPr lang="ru-RU" smtClean="0"/>
              <a:pPr/>
              <a:t>21.06.2018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BE3A1D-15BD-4E3B-A9C6-6AF78EC2C003}" type="slidenum">
              <a:rPr lang="ru-RU" smtClean="0"/>
              <a:pPr/>
              <a:t>‹#›</a:t>
            </a:fld>
            <a:endParaRPr lang="ru-RU"/>
          </a:p>
        </p:txBody>
      </p:sp>
    </p:spTree>
  </p:cSld>
  <p:clrMapOvr>
    <a:masterClrMapping/>
  </p:clrMapOvr>
  <p:transition>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8E76334-3B14-4C28-9BDA-823431A789BB}" type="datetimeFigureOut">
              <a:rPr lang="ru-RU" smtClean="0"/>
              <a:pPr/>
              <a:t>21.06.2018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BE3A1D-15BD-4E3B-A9C6-6AF78EC2C003}" type="slidenum">
              <a:rPr lang="ru-RU" smtClean="0"/>
              <a:pPr/>
              <a:t>‹#›</a:t>
            </a:fld>
            <a:endParaRPr lang="ru-RU"/>
          </a:p>
        </p:txBody>
      </p:sp>
    </p:spTree>
  </p:cSld>
  <p:clrMapOvr>
    <a:masterClrMapping/>
  </p:clrMapOvr>
  <p:transition>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8E76334-3B14-4C28-9BDA-823431A789BB}" type="datetimeFigureOut">
              <a:rPr lang="ru-RU" smtClean="0"/>
              <a:pPr/>
              <a:t>21.06.2018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BE3A1D-15BD-4E3B-A9C6-6AF78EC2C003}" type="slidenum">
              <a:rPr lang="ru-RU" smtClean="0"/>
              <a:pPr/>
              <a:t>‹#›</a:t>
            </a:fld>
            <a:endParaRPr lang="ru-RU"/>
          </a:p>
        </p:txBody>
      </p:sp>
    </p:spTree>
  </p:cSld>
  <p:clrMapOvr>
    <a:masterClrMapping/>
  </p:clrMapOvr>
  <p:transition>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8E76334-3B14-4C28-9BDA-823431A789BB}" type="datetimeFigureOut">
              <a:rPr lang="ru-RU" smtClean="0"/>
              <a:pPr/>
              <a:t>21.06.2018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BE3A1D-15BD-4E3B-A9C6-6AF78EC2C003}" type="slidenum">
              <a:rPr lang="ru-RU" smtClean="0"/>
              <a:pPr/>
              <a:t>‹#›</a:t>
            </a:fld>
            <a:endParaRPr lang="ru-RU"/>
          </a:p>
        </p:txBody>
      </p:sp>
    </p:spTree>
  </p:cSld>
  <p:clrMapOvr>
    <a:masterClrMapping/>
  </p:clrMapOvr>
  <p:transition>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8E76334-3B14-4C28-9BDA-823431A789BB}" type="datetimeFigureOut">
              <a:rPr lang="ru-RU" smtClean="0"/>
              <a:pPr/>
              <a:t>21.06.2018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BE3A1D-15BD-4E3B-A9C6-6AF78EC2C003}" type="slidenum">
              <a:rPr lang="ru-RU" smtClean="0"/>
              <a:pPr/>
              <a:t>‹#›</a:t>
            </a:fld>
            <a:endParaRPr lang="ru-RU"/>
          </a:p>
        </p:txBody>
      </p:sp>
    </p:spTree>
  </p:cSld>
  <p:clrMapOvr>
    <a:masterClrMapping/>
  </p:clrMapOvr>
  <p:transition>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8E76334-3B14-4C28-9BDA-823431A789BB}" type="datetimeFigureOut">
              <a:rPr lang="ru-RU" smtClean="0"/>
              <a:pPr/>
              <a:t>21.06.2018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BE3A1D-15BD-4E3B-A9C6-6AF78EC2C003}" type="slidenum">
              <a:rPr lang="ru-RU" smtClean="0"/>
              <a:pPr/>
              <a:t>‹#›</a:t>
            </a:fld>
            <a:endParaRPr lang="ru-RU"/>
          </a:p>
        </p:txBody>
      </p:sp>
    </p:spTree>
  </p:cSld>
  <p:clrMapOvr>
    <a:masterClrMapping/>
  </p:clrMapOvr>
  <p:transition>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76334-3B14-4C28-9BDA-823431A789BB}" type="datetimeFigureOut">
              <a:rPr lang="ru-RU" smtClean="0"/>
              <a:pPr/>
              <a:t>21.06.2018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E3A1D-15BD-4E3B-A9C6-6AF78EC2C00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ransition>
    <p:check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chart" Target="../charts/chart1.xml"/><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1"/>
          <p:cNvSpPr txBox="1">
            <a:spLocks/>
          </p:cNvSpPr>
          <p:nvPr/>
        </p:nvSpPr>
        <p:spPr>
          <a:xfrm>
            <a:off x="571472" y="142852"/>
            <a:ext cx="8229600" cy="65403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rgbClr val="FFC000"/>
              </a:solidFill>
              <a:effectLst/>
              <a:uLnTx/>
              <a:uFillTx/>
              <a:latin typeface="+mj-lt"/>
              <a:ea typeface="+mj-ea"/>
              <a:cs typeface="+mj-cs"/>
            </a:endParaRPr>
          </a:p>
        </p:txBody>
      </p:sp>
      <p:pic>
        <p:nvPicPr>
          <p:cNvPr id="2" name="Picture 4"/>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12" name="Прямоугольник 11"/>
          <p:cNvSpPr/>
          <p:nvPr/>
        </p:nvSpPr>
        <p:spPr>
          <a:xfrm>
            <a:off x="214282" y="214290"/>
            <a:ext cx="8715436" cy="590931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5400" b="1" i="0" u="none" strike="noStrike" kern="120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j-lt"/>
              <a:ea typeface="+mj-ea"/>
              <a:cs typeface="+mj-cs"/>
            </a:endParaRPr>
          </a:p>
          <a:p>
            <a:pPr lvl="0" algn="ctr">
              <a:lnSpc>
                <a:spcPct val="150000"/>
              </a:lnSpc>
              <a:spcBef>
                <a:spcPct val="0"/>
              </a:spcBef>
              <a:defRPr/>
            </a:pPr>
            <a:r>
              <a:rPr lang="en-US" sz="5400" b="1" dirty="0" smtClean="0">
                <a:ln w="24500" cmpd="dbl">
                  <a:solidFill>
                    <a:schemeClr val="accent2">
                      <a:shade val="85000"/>
                      <a:satMod val="155000"/>
                    </a:schemeClr>
                  </a:solidFill>
                  <a:prstDash val="solid"/>
                  <a:miter lim="800000"/>
                </a:ln>
                <a:solidFill>
                  <a:srgbClr val="FFCC00"/>
                </a:solidFill>
                <a:effectLst>
                  <a:outerShdw blurRad="38100" dist="38100" dir="7020000" algn="tl">
                    <a:srgbClr val="000000">
                      <a:alpha val="35000"/>
                    </a:srgbClr>
                  </a:outerShdw>
                </a:effectLst>
                <a:latin typeface="Palatino" pitchFamily="18" charset="0"/>
                <a:ea typeface="+mj-ea"/>
                <a:cs typeface="+mj-cs"/>
              </a:rPr>
              <a:t>Investment potential</a:t>
            </a:r>
          </a:p>
          <a:p>
            <a:pPr lvl="0" algn="ctr">
              <a:lnSpc>
                <a:spcPct val="150000"/>
              </a:lnSpc>
              <a:spcBef>
                <a:spcPct val="0"/>
              </a:spcBef>
              <a:defRPr/>
            </a:pPr>
            <a:r>
              <a:rPr lang="en-US" sz="5400" b="1" dirty="0" smtClean="0">
                <a:ln w="24500" cmpd="dbl">
                  <a:solidFill>
                    <a:schemeClr val="accent2">
                      <a:shade val="85000"/>
                      <a:satMod val="155000"/>
                    </a:schemeClr>
                  </a:solidFill>
                  <a:prstDash val="solid"/>
                  <a:miter lim="800000"/>
                </a:ln>
                <a:solidFill>
                  <a:srgbClr val="FFCC00"/>
                </a:solidFill>
                <a:effectLst>
                  <a:outerShdw blurRad="38100" dist="38100" dir="7020000" algn="tl">
                    <a:srgbClr val="000000">
                      <a:alpha val="35000"/>
                    </a:srgbClr>
                  </a:outerShdw>
                </a:effectLst>
                <a:latin typeface="Palatino" pitchFamily="18" charset="0"/>
                <a:ea typeface="+mj-ea"/>
                <a:cs typeface="+mj-cs"/>
              </a:rPr>
              <a:t>  </a:t>
            </a:r>
            <a:r>
              <a:rPr lang="en-US" sz="5400" b="1" dirty="0" err="1" smtClean="0">
                <a:ln w="24500" cmpd="dbl">
                  <a:solidFill>
                    <a:schemeClr val="accent2">
                      <a:shade val="85000"/>
                      <a:satMod val="155000"/>
                    </a:schemeClr>
                  </a:solidFill>
                  <a:prstDash val="solid"/>
                  <a:miter lim="800000"/>
                </a:ln>
                <a:solidFill>
                  <a:srgbClr val="FFCC00"/>
                </a:solidFill>
                <a:effectLst>
                  <a:outerShdw blurRad="38100" dist="38100" dir="7020000" algn="tl">
                    <a:srgbClr val="000000">
                      <a:alpha val="35000"/>
                    </a:srgbClr>
                  </a:outerShdw>
                </a:effectLst>
                <a:latin typeface="Palatino" pitchFamily="18" charset="0"/>
                <a:ea typeface="+mj-ea"/>
                <a:cs typeface="+mj-cs"/>
              </a:rPr>
              <a:t>Petrovsky</a:t>
            </a:r>
            <a:r>
              <a:rPr lang="en-US" sz="5400" b="1" dirty="0" smtClean="0">
                <a:ln w="24500" cmpd="dbl">
                  <a:solidFill>
                    <a:schemeClr val="accent2">
                      <a:shade val="85000"/>
                      <a:satMod val="155000"/>
                    </a:schemeClr>
                  </a:solidFill>
                  <a:prstDash val="solid"/>
                  <a:miter lim="800000"/>
                </a:ln>
                <a:solidFill>
                  <a:srgbClr val="FFCC00"/>
                </a:solidFill>
                <a:effectLst>
                  <a:outerShdw blurRad="38100" dist="38100" dir="7020000" algn="tl">
                    <a:srgbClr val="000000">
                      <a:alpha val="35000"/>
                    </a:srgbClr>
                  </a:outerShdw>
                </a:effectLst>
                <a:latin typeface="Palatino" pitchFamily="18" charset="0"/>
                <a:ea typeface="+mj-ea"/>
                <a:cs typeface="+mj-cs"/>
              </a:rPr>
              <a:t> city</a:t>
            </a:r>
          </a:p>
          <a:p>
            <a:pPr lvl="0" algn="ctr">
              <a:lnSpc>
                <a:spcPct val="150000"/>
              </a:lnSpc>
              <a:spcBef>
                <a:spcPct val="0"/>
              </a:spcBef>
              <a:defRPr/>
            </a:pPr>
            <a:r>
              <a:rPr lang="en-US" sz="5400" b="1" dirty="0" smtClean="0">
                <a:ln w="24500" cmpd="dbl">
                  <a:solidFill>
                    <a:schemeClr val="accent2">
                      <a:shade val="85000"/>
                      <a:satMod val="155000"/>
                    </a:schemeClr>
                  </a:solidFill>
                  <a:prstDash val="solid"/>
                  <a:miter lim="800000"/>
                </a:ln>
                <a:solidFill>
                  <a:srgbClr val="FFCC00"/>
                </a:solidFill>
                <a:effectLst>
                  <a:outerShdw blurRad="38100" dist="38100" dir="7020000" algn="tl">
                    <a:srgbClr val="000000">
                      <a:alpha val="35000"/>
                    </a:srgbClr>
                  </a:outerShdw>
                </a:effectLst>
                <a:latin typeface="Palatino" pitchFamily="18" charset="0"/>
                <a:ea typeface="+mj-ea"/>
                <a:cs typeface="+mj-cs"/>
              </a:rPr>
              <a:t>  district</a:t>
            </a:r>
          </a:p>
          <a:p>
            <a:pPr lvl="0" algn="ctr">
              <a:lnSpc>
                <a:spcPct val="150000"/>
              </a:lnSpc>
              <a:spcBef>
                <a:spcPct val="0"/>
              </a:spcBef>
              <a:defRPr/>
            </a:pPr>
            <a:r>
              <a:rPr lang="en-US" sz="5400" b="1" dirty="0" smtClean="0">
                <a:ln w="24500" cmpd="dbl">
                  <a:solidFill>
                    <a:schemeClr val="accent2">
                      <a:shade val="85000"/>
                      <a:satMod val="155000"/>
                    </a:schemeClr>
                  </a:solidFill>
                  <a:prstDash val="solid"/>
                  <a:miter lim="800000"/>
                </a:ln>
                <a:solidFill>
                  <a:srgbClr val="FFCC00"/>
                </a:solidFill>
                <a:effectLst>
                  <a:outerShdw blurRad="38100" dist="38100" dir="7020000" algn="tl">
                    <a:srgbClr val="000000">
                      <a:alpha val="35000"/>
                    </a:srgbClr>
                  </a:outerShdw>
                </a:effectLst>
                <a:latin typeface="Palatino" pitchFamily="18" charset="0"/>
                <a:ea typeface="+mj-ea"/>
                <a:cs typeface="+mj-cs"/>
              </a:rPr>
              <a:t>Stavropol Territory</a:t>
            </a:r>
            <a:endParaRPr lang="ru-RU" sz="5400" b="1" dirty="0">
              <a:ln w="24500" cmpd="dbl">
                <a:solidFill>
                  <a:schemeClr val="accent2">
                    <a:shade val="85000"/>
                    <a:satMod val="155000"/>
                  </a:schemeClr>
                </a:solidFill>
                <a:prstDash val="solid"/>
                <a:miter lim="800000"/>
              </a:ln>
              <a:solidFill>
                <a:srgbClr val="FFCC00"/>
              </a:solidFill>
              <a:effectLst>
                <a:outerShdw blurRad="38100" dist="38100" dir="7020000" algn="tl">
                  <a:srgbClr val="000000">
                    <a:alpha val="35000"/>
                  </a:srgbClr>
                </a:outerShdw>
              </a:effectLst>
            </a:endParaRPr>
          </a:p>
        </p:txBody>
      </p:sp>
    </p:spTree>
  </p:cSld>
  <p:clrMapOvr>
    <a:masterClrMapping/>
  </p:clrMapOvr>
  <p:transition>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936000"/>
            <a:ext cx="9144000" cy="360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eaLnBrk="0" hangingPunct="0">
              <a:defRPr/>
            </a:pPr>
            <a:endParaRPr lang="ru-RU" sz="2000" b="1" dirty="0">
              <a:ln w="6350" cap="rnd">
                <a:solidFill>
                  <a:schemeClr val="bg1">
                    <a:lumMod val="75000"/>
                  </a:schemeClr>
                </a:solidFill>
              </a:ln>
              <a:solidFill>
                <a:srgbClr val="990033"/>
              </a:solidFill>
              <a:effectLst>
                <a:innerShdw blurRad="63500" dist="50800" dir="16200000">
                  <a:srgbClr val="FFC000">
                    <a:alpha val="50000"/>
                  </a:srgbClr>
                </a:innerShdw>
              </a:effectLst>
              <a:latin typeface="Bookman Old Style" pitchFamily="18" charset="0"/>
              <a:ea typeface="Times New Roman" pitchFamily="18" charset="0"/>
              <a:cs typeface="Times New Roman" pitchFamily="18" charset="0"/>
            </a:endParaRPr>
          </a:p>
        </p:txBody>
      </p:sp>
      <p:sp>
        <p:nvSpPr>
          <p:cNvPr id="13" name="Прямоугольник 12"/>
          <p:cNvSpPr/>
          <p:nvPr/>
        </p:nvSpPr>
        <p:spPr>
          <a:xfrm>
            <a:off x="0" y="928670"/>
            <a:ext cx="9144000" cy="628122"/>
          </a:xfrm>
          <a:prstGeom prst="rect">
            <a:avLst/>
          </a:prstGeom>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okman Old Style" pitchFamily="18" charset="0"/>
                <a:ea typeface="Times New Roman" pitchFamily="18" charset="0"/>
                <a:cs typeface="Times New Roman" pitchFamily="18" charset="0"/>
              </a:rPr>
              <a:t>DIRECTIONS OF INVESTMENT</a:t>
            </a:r>
          </a:p>
        </p:txBody>
      </p:sp>
      <p:sp>
        <p:nvSpPr>
          <p:cNvPr id="42" name="TextBox 41"/>
          <p:cNvSpPr txBox="1"/>
          <p:nvPr/>
        </p:nvSpPr>
        <p:spPr>
          <a:xfrm>
            <a:off x="352017" y="6407169"/>
            <a:ext cx="3724928" cy="369332"/>
          </a:xfrm>
          <a:prstGeom prst="rect">
            <a:avLst/>
          </a:prstGeom>
          <a:noFill/>
        </p:spPr>
        <p:txBody>
          <a:bodyPr wrap="square" rtlCol="0">
            <a:spAutoFit/>
          </a:bodyPr>
          <a:lstStyle/>
          <a:p>
            <a:endParaRPr lang="ru-RU" dirty="0"/>
          </a:p>
        </p:txBody>
      </p:sp>
      <p:sp>
        <p:nvSpPr>
          <p:cNvPr id="4" name="Прямоугольник 3"/>
          <p:cNvSpPr/>
          <p:nvPr/>
        </p:nvSpPr>
        <p:spPr>
          <a:xfrm>
            <a:off x="500034" y="1571612"/>
            <a:ext cx="8355208" cy="5909310"/>
          </a:xfrm>
          <a:prstGeom prst="rect">
            <a:avLst/>
          </a:prstGeom>
        </p:spPr>
        <p:txBody>
          <a:bodyPr wrap="square">
            <a:spAutoFit/>
          </a:bodyPr>
          <a:lstStyle/>
          <a:p>
            <a:pPr algn="just"/>
            <a:r>
              <a:rPr lang="en-US" sz="1600" b="1" dirty="0" smtClean="0"/>
              <a:t>The transition to an innovative type of development, the modernization of enterprises in the main sectors of the economy with the replacement of obsolete and worn out equipment with modern ones.</a:t>
            </a:r>
          </a:p>
          <a:p>
            <a:pPr algn="just"/>
            <a:endParaRPr lang="en-US" sz="1600" b="1" dirty="0" smtClean="0"/>
          </a:p>
          <a:p>
            <a:pPr algn="just"/>
            <a:r>
              <a:rPr lang="en-US" sz="1600" b="1" dirty="0" smtClean="0"/>
              <a:t>Creation of complexes for the production and deep processing of agro-industrial products.</a:t>
            </a:r>
          </a:p>
          <a:p>
            <a:pPr algn="just"/>
            <a:endParaRPr lang="en-US" sz="1600" b="1" dirty="0" smtClean="0"/>
          </a:p>
          <a:p>
            <a:pPr algn="just"/>
            <a:r>
              <a:rPr lang="en-US" sz="1600" b="1" dirty="0" smtClean="0"/>
              <a:t>Production of import-substituting and export-oriented products, including agricultural products.</a:t>
            </a:r>
          </a:p>
          <a:p>
            <a:pPr algn="just"/>
            <a:endParaRPr lang="en-US" sz="1600" b="1" dirty="0" smtClean="0"/>
          </a:p>
          <a:p>
            <a:pPr algn="just"/>
            <a:r>
              <a:rPr lang="en-US" sz="1600" b="1" dirty="0" smtClean="0"/>
              <a:t>Increase of economic efficiency of inter-district and inter-regional transportations on territory of district.</a:t>
            </a:r>
          </a:p>
          <a:p>
            <a:pPr algn="just"/>
            <a:endParaRPr lang="en-US" sz="1600" b="1" dirty="0" smtClean="0"/>
          </a:p>
          <a:p>
            <a:pPr algn="just"/>
            <a:r>
              <a:rPr lang="en-US" sz="1600" b="1" dirty="0" smtClean="0"/>
              <a:t>Creation and development of engineering infrastructure for investment sites.</a:t>
            </a:r>
          </a:p>
          <a:p>
            <a:pPr algn="just"/>
            <a:endParaRPr lang="en-US" sz="1600" b="1" dirty="0" smtClean="0"/>
          </a:p>
          <a:p>
            <a:pPr algn="just"/>
            <a:r>
              <a:rPr lang="en-US" sz="1600" b="1" dirty="0" smtClean="0"/>
              <a:t>Assistance to subjects of investment activity on participation in programs of state support of investment activity.</a:t>
            </a:r>
          </a:p>
          <a:p>
            <a:pPr algn="just"/>
            <a:endParaRPr lang="en-US" sz="1600" b="1" dirty="0" smtClean="0"/>
          </a:p>
          <a:p>
            <a:pPr algn="just"/>
            <a:r>
              <a:rPr lang="en-US" sz="1600" b="1" dirty="0" smtClean="0"/>
              <a:t>Implementation of budget investments in the social sphere.</a:t>
            </a:r>
          </a:p>
          <a:p>
            <a:pPr algn="just"/>
            <a:endParaRPr lang="en-US" sz="1600" b="1" dirty="0" smtClean="0"/>
          </a:p>
          <a:p>
            <a:pPr algn="just"/>
            <a:r>
              <a:rPr lang="en-US" sz="1600" b="1" dirty="0" smtClean="0"/>
              <a:t>Introduction of mechanisms of public-private partnership</a:t>
            </a:r>
            <a:r>
              <a:rPr lang="ru-RU" dirty="0" smtClean="0"/>
              <a:t> </a:t>
            </a:r>
          </a:p>
          <a:p>
            <a:pPr marL="342900" indent="-342900">
              <a:buAutoNum type="arabicPeriod"/>
            </a:pPr>
            <a:endParaRPr lang="ru-RU" dirty="0" smtClean="0"/>
          </a:p>
          <a:p>
            <a:pPr marL="342900" indent="-342900">
              <a:buAutoNum type="arabicPeriod"/>
            </a:pPr>
            <a:endParaRPr lang="ru-RU" dirty="0" smtClean="0"/>
          </a:p>
          <a:p>
            <a:pPr marL="342900" indent="-342900">
              <a:buAutoNum type="arabicPeriod"/>
            </a:pPr>
            <a:endParaRPr lang="ru-RU" dirty="0" smtClean="0"/>
          </a:p>
          <a:p>
            <a:pPr marL="342900" indent="-342900">
              <a:buAutoNum type="arabicPeriod"/>
            </a:pPr>
            <a:endParaRPr lang="ru-RU" dirty="0" smtClean="0"/>
          </a:p>
        </p:txBody>
      </p:sp>
      <p:pic>
        <p:nvPicPr>
          <p:cNvPr id="9" name="Picture 2"/>
          <p:cNvPicPr>
            <a:picLocks noChangeAspect="1" noChangeArrowheads="1"/>
          </p:cNvPicPr>
          <p:nvPr/>
        </p:nvPicPr>
        <p:blipFill>
          <a:blip r:embed="rId3" cstate="email"/>
          <a:srcRect/>
          <a:stretch>
            <a:fillRect/>
          </a:stretch>
        </p:blipFill>
        <p:spPr bwMode="auto">
          <a:xfrm>
            <a:off x="0" y="0"/>
            <a:ext cx="9144000" cy="928670"/>
          </a:xfrm>
          <a:prstGeom prst="rect">
            <a:avLst/>
          </a:prstGeom>
          <a:noFill/>
          <a:ln w="9525">
            <a:noFill/>
            <a:miter lim="800000"/>
            <a:headEnd/>
            <a:tailEnd/>
          </a:ln>
          <a:effectLst/>
        </p:spPr>
      </p:pic>
      <p:sp>
        <p:nvSpPr>
          <p:cNvPr id="12" name="Заголовок 11"/>
          <p:cNvSpPr txBox="1">
            <a:spLocks/>
          </p:cNvSpPr>
          <p:nvPr/>
        </p:nvSpPr>
        <p:spPr>
          <a:xfrm>
            <a:off x="571472" y="142852"/>
            <a:ext cx="8229600" cy="654032"/>
          </a:xfrm>
          <a:prstGeom prst="rect">
            <a:avLst/>
          </a:prstGeom>
        </p:spPr>
        <p:txBody>
          <a:bodyPr vert="horz" lIns="91440" tIns="45720" rIns="91440" bIns="45720" rtlCol="0" anchor="ctr">
            <a:normAutofit fontScale="90000" lnSpcReduction="10000"/>
            <a:scene3d>
              <a:camera prst="orthographicFront"/>
              <a:lightRig rig="glow" dir="tl">
                <a:rot lat="0" lon="0" rev="5400000"/>
              </a:lightRig>
            </a:scene3d>
            <a:sp3d contourW="12700">
              <a:bevelT w="25400" h="25400"/>
              <a:contourClr>
                <a:schemeClr val="accent6">
                  <a:shade val="73000"/>
                </a:schemeClr>
              </a:contourClr>
            </a:sp3d>
          </a:bodyPr>
          <a:lstStyle/>
          <a:p>
            <a:pPr lvl="0" algn="ctr">
              <a:spcBef>
                <a:spcPct val="0"/>
              </a:spcBef>
              <a:defRPr/>
            </a:pPr>
            <a:r>
              <a:rPr lang="en-US" sz="4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Petrovsky</a:t>
            </a: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 city district</a:t>
            </a:r>
            <a:endParaRPr kumimoji="0" lang="ru-RU" sz="4400" b="1" i="0" u="none" strike="noStrike" kern="120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endParaRPr>
          </a:p>
        </p:txBody>
      </p:sp>
      <p:sp>
        <p:nvSpPr>
          <p:cNvPr id="14" name="AutoShape 14"/>
          <p:cNvSpPr>
            <a:spLocks noChangeArrowheads="1"/>
          </p:cNvSpPr>
          <p:nvPr/>
        </p:nvSpPr>
        <p:spPr bwMode="auto">
          <a:xfrm>
            <a:off x="214282" y="1857364"/>
            <a:ext cx="152400" cy="131762"/>
          </a:xfrm>
          <a:prstGeom prst="hexagon">
            <a:avLst>
              <a:gd name="adj" fmla="val 29157"/>
              <a:gd name="vf" fmla="val 11547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buClr>
                <a:srgbClr val="000000"/>
              </a:buClr>
              <a:buSzPct val="100000"/>
              <a:buFont typeface="Times New Roman" pitchFamily="18" charset="0"/>
              <a:buNone/>
            </a:pPr>
            <a:endParaRPr lang="ru-RU"/>
          </a:p>
        </p:txBody>
      </p:sp>
      <p:sp>
        <p:nvSpPr>
          <p:cNvPr id="18" name="AutoShape 14"/>
          <p:cNvSpPr>
            <a:spLocks noChangeArrowheads="1"/>
          </p:cNvSpPr>
          <p:nvPr/>
        </p:nvSpPr>
        <p:spPr bwMode="auto">
          <a:xfrm>
            <a:off x="214282" y="2643182"/>
            <a:ext cx="152400" cy="131762"/>
          </a:xfrm>
          <a:prstGeom prst="hexagon">
            <a:avLst>
              <a:gd name="adj" fmla="val 29157"/>
              <a:gd name="vf" fmla="val 11547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buClr>
                <a:srgbClr val="000000"/>
              </a:buClr>
              <a:buSzPct val="100000"/>
              <a:buFont typeface="Times New Roman" pitchFamily="18" charset="0"/>
              <a:buNone/>
            </a:pPr>
            <a:endParaRPr lang="ru-RU"/>
          </a:p>
        </p:txBody>
      </p:sp>
      <p:sp>
        <p:nvSpPr>
          <p:cNvPr id="19" name="AutoShape 14"/>
          <p:cNvSpPr>
            <a:spLocks noChangeArrowheads="1"/>
          </p:cNvSpPr>
          <p:nvPr/>
        </p:nvSpPr>
        <p:spPr bwMode="auto">
          <a:xfrm>
            <a:off x="214282" y="3143248"/>
            <a:ext cx="152400" cy="131762"/>
          </a:xfrm>
          <a:prstGeom prst="hexagon">
            <a:avLst>
              <a:gd name="adj" fmla="val 29157"/>
              <a:gd name="vf" fmla="val 11547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buClr>
                <a:srgbClr val="000000"/>
              </a:buClr>
              <a:buSzPct val="100000"/>
              <a:buFont typeface="Times New Roman" pitchFamily="18" charset="0"/>
              <a:buNone/>
            </a:pPr>
            <a:endParaRPr lang="ru-RU"/>
          </a:p>
        </p:txBody>
      </p:sp>
      <p:sp>
        <p:nvSpPr>
          <p:cNvPr id="20" name="AutoShape 14"/>
          <p:cNvSpPr>
            <a:spLocks noChangeArrowheads="1"/>
          </p:cNvSpPr>
          <p:nvPr/>
        </p:nvSpPr>
        <p:spPr bwMode="auto">
          <a:xfrm>
            <a:off x="214282" y="3714752"/>
            <a:ext cx="152400" cy="131762"/>
          </a:xfrm>
          <a:prstGeom prst="hexagon">
            <a:avLst>
              <a:gd name="adj" fmla="val 29157"/>
              <a:gd name="vf" fmla="val 11547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buClr>
                <a:srgbClr val="000000"/>
              </a:buClr>
              <a:buSzPct val="100000"/>
              <a:buFont typeface="Times New Roman" pitchFamily="18" charset="0"/>
              <a:buNone/>
            </a:pPr>
            <a:endParaRPr lang="ru-RU"/>
          </a:p>
        </p:txBody>
      </p:sp>
      <p:sp>
        <p:nvSpPr>
          <p:cNvPr id="21" name="AutoShape 14"/>
          <p:cNvSpPr>
            <a:spLocks noChangeArrowheads="1"/>
          </p:cNvSpPr>
          <p:nvPr/>
        </p:nvSpPr>
        <p:spPr bwMode="auto">
          <a:xfrm>
            <a:off x="214282" y="4357694"/>
            <a:ext cx="152400" cy="131762"/>
          </a:xfrm>
          <a:prstGeom prst="hexagon">
            <a:avLst>
              <a:gd name="adj" fmla="val 29157"/>
              <a:gd name="vf" fmla="val 11547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buClr>
                <a:srgbClr val="000000"/>
              </a:buClr>
              <a:buSzPct val="100000"/>
              <a:buFont typeface="Times New Roman" pitchFamily="18" charset="0"/>
              <a:buNone/>
            </a:pPr>
            <a:endParaRPr lang="ru-RU"/>
          </a:p>
        </p:txBody>
      </p:sp>
      <p:sp>
        <p:nvSpPr>
          <p:cNvPr id="22" name="AutoShape 14"/>
          <p:cNvSpPr>
            <a:spLocks noChangeArrowheads="1"/>
          </p:cNvSpPr>
          <p:nvPr/>
        </p:nvSpPr>
        <p:spPr bwMode="auto">
          <a:xfrm>
            <a:off x="214282" y="4929198"/>
            <a:ext cx="152400" cy="131762"/>
          </a:xfrm>
          <a:prstGeom prst="hexagon">
            <a:avLst>
              <a:gd name="adj" fmla="val 29157"/>
              <a:gd name="vf" fmla="val 11547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buClr>
                <a:srgbClr val="000000"/>
              </a:buClr>
              <a:buSzPct val="100000"/>
              <a:buFont typeface="Times New Roman" pitchFamily="18" charset="0"/>
              <a:buNone/>
            </a:pPr>
            <a:endParaRPr lang="ru-RU"/>
          </a:p>
        </p:txBody>
      </p:sp>
      <p:sp>
        <p:nvSpPr>
          <p:cNvPr id="23" name="AutoShape 14"/>
          <p:cNvSpPr>
            <a:spLocks noChangeArrowheads="1"/>
          </p:cNvSpPr>
          <p:nvPr/>
        </p:nvSpPr>
        <p:spPr bwMode="auto">
          <a:xfrm>
            <a:off x="214282" y="5572140"/>
            <a:ext cx="152400" cy="131762"/>
          </a:xfrm>
          <a:prstGeom prst="hexagon">
            <a:avLst>
              <a:gd name="adj" fmla="val 29157"/>
              <a:gd name="vf" fmla="val 11547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buClr>
                <a:srgbClr val="000000"/>
              </a:buClr>
              <a:buSzPct val="100000"/>
              <a:buFont typeface="Times New Roman" pitchFamily="18" charset="0"/>
              <a:buNone/>
            </a:pPr>
            <a:endParaRPr lang="ru-RU"/>
          </a:p>
        </p:txBody>
      </p:sp>
      <p:sp>
        <p:nvSpPr>
          <p:cNvPr id="24" name="AutoShape 14"/>
          <p:cNvSpPr>
            <a:spLocks noChangeArrowheads="1"/>
          </p:cNvSpPr>
          <p:nvPr/>
        </p:nvSpPr>
        <p:spPr bwMode="auto">
          <a:xfrm>
            <a:off x="214282" y="6072206"/>
            <a:ext cx="152400" cy="131762"/>
          </a:xfrm>
          <a:prstGeom prst="hexagon">
            <a:avLst>
              <a:gd name="adj" fmla="val 29157"/>
              <a:gd name="vf" fmla="val 11547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buClr>
                <a:srgbClr val="000000"/>
              </a:buClr>
              <a:buSzPct val="100000"/>
              <a:buFont typeface="Times New Roman" pitchFamily="18" charset="0"/>
              <a:buNone/>
            </a:pPr>
            <a:endParaRPr lang="ru-RU"/>
          </a:p>
        </p:txBody>
      </p:sp>
    </p:spTree>
    <p:extLst>
      <p:ext uri="{BB962C8B-B14F-4D97-AF65-F5344CB8AC3E}">
        <p14:creationId xmlns:p14="http://schemas.microsoft.com/office/powerpoint/2010/main" xmlns="" val="59616318"/>
      </p:ext>
    </p:extLst>
  </p:cSld>
  <p:clrMapOvr>
    <a:masterClrMapping/>
  </p:clrMapOvr>
  <p:transition>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936000"/>
            <a:ext cx="9144000" cy="360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eaLnBrk="0" hangingPunct="0">
              <a:defRPr/>
            </a:pPr>
            <a:endParaRPr lang="ru-RU" sz="2000" b="1" dirty="0">
              <a:ln w="6350" cap="rnd">
                <a:solidFill>
                  <a:schemeClr val="bg1">
                    <a:lumMod val="75000"/>
                  </a:schemeClr>
                </a:solidFill>
              </a:ln>
              <a:solidFill>
                <a:srgbClr val="990033"/>
              </a:solidFill>
              <a:effectLst>
                <a:innerShdw blurRad="63500" dist="50800" dir="16200000">
                  <a:srgbClr val="FFC000">
                    <a:alpha val="50000"/>
                  </a:srgbClr>
                </a:innerShdw>
              </a:effectLst>
              <a:latin typeface="Bookman Old Style" pitchFamily="18" charset="0"/>
              <a:ea typeface="Times New Roman" pitchFamily="18" charset="0"/>
              <a:cs typeface="Times New Roman" pitchFamily="18" charset="0"/>
            </a:endParaRPr>
          </a:p>
        </p:txBody>
      </p:sp>
      <p:sp>
        <p:nvSpPr>
          <p:cNvPr id="13" name="Прямоугольник 12"/>
          <p:cNvSpPr/>
          <p:nvPr/>
        </p:nvSpPr>
        <p:spPr>
          <a:xfrm>
            <a:off x="0" y="928670"/>
            <a:ext cx="9144000" cy="628122"/>
          </a:xfrm>
          <a:prstGeom prst="rect">
            <a:avLst/>
          </a:prstGeom>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en-US" sz="2000" b="1" dirty="0" smtClean="0">
                <a:solidFill>
                  <a:srgbClr val="C00000"/>
                </a:solidFill>
              </a:rPr>
              <a:t>The scheme of location of free investment sites</a:t>
            </a:r>
            <a:endParaRPr lang="en-US" sz="2000" b="1" spc="50" dirty="0" smtClean="0">
              <a:ln w="11430"/>
              <a:solidFill>
                <a:srgbClr val="C00000"/>
              </a:solidFill>
              <a:effectLst>
                <a:outerShdw blurRad="76200" dist="50800" dir="5400000" algn="tl" rotWithShape="0">
                  <a:srgbClr val="000000">
                    <a:alpha val="65000"/>
                  </a:srgbClr>
                </a:outerShdw>
              </a:effectLst>
              <a:latin typeface="Bookman Old Style" pitchFamily="18" charset="0"/>
              <a:ea typeface="Times New Roman" pitchFamily="18" charset="0"/>
              <a:cs typeface="Times New Roman" pitchFamily="18" charset="0"/>
            </a:endParaRPr>
          </a:p>
        </p:txBody>
      </p:sp>
      <p:sp>
        <p:nvSpPr>
          <p:cNvPr id="42" name="TextBox 41"/>
          <p:cNvSpPr txBox="1"/>
          <p:nvPr/>
        </p:nvSpPr>
        <p:spPr>
          <a:xfrm>
            <a:off x="352017" y="6407169"/>
            <a:ext cx="3724928" cy="369332"/>
          </a:xfrm>
          <a:prstGeom prst="rect">
            <a:avLst/>
          </a:prstGeom>
          <a:noFill/>
        </p:spPr>
        <p:txBody>
          <a:bodyPr wrap="square" rtlCol="0">
            <a:spAutoFit/>
          </a:bodyPr>
          <a:lstStyle/>
          <a:p>
            <a:endParaRPr lang="ru-RU" dirty="0"/>
          </a:p>
        </p:txBody>
      </p:sp>
      <p:pic>
        <p:nvPicPr>
          <p:cNvPr id="9" name="Picture 2"/>
          <p:cNvPicPr>
            <a:picLocks noChangeAspect="1" noChangeArrowheads="1"/>
          </p:cNvPicPr>
          <p:nvPr/>
        </p:nvPicPr>
        <p:blipFill>
          <a:blip r:embed="rId3" cstate="email"/>
          <a:srcRect/>
          <a:stretch>
            <a:fillRect/>
          </a:stretch>
        </p:blipFill>
        <p:spPr bwMode="auto">
          <a:xfrm>
            <a:off x="0" y="0"/>
            <a:ext cx="9144000" cy="928670"/>
          </a:xfrm>
          <a:prstGeom prst="rect">
            <a:avLst/>
          </a:prstGeom>
          <a:noFill/>
          <a:ln w="9525">
            <a:noFill/>
            <a:miter lim="800000"/>
            <a:headEnd/>
            <a:tailEnd/>
          </a:ln>
          <a:effectLst/>
        </p:spPr>
      </p:pic>
      <p:sp>
        <p:nvSpPr>
          <p:cNvPr id="12" name="Заголовок 11"/>
          <p:cNvSpPr txBox="1">
            <a:spLocks/>
          </p:cNvSpPr>
          <p:nvPr/>
        </p:nvSpPr>
        <p:spPr>
          <a:xfrm>
            <a:off x="571472" y="142852"/>
            <a:ext cx="8229600" cy="654032"/>
          </a:xfrm>
          <a:prstGeom prst="rect">
            <a:avLst/>
          </a:prstGeom>
        </p:spPr>
        <p:txBody>
          <a:bodyPr vert="horz" lIns="91440" tIns="45720" rIns="91440" bIns="45720" rtlCol="0" anchor="ctr">
            <a:normAutofit fontScale="90000" lnSpcReduction="10000"/>
            <a:scene3d>
              <a:camera prst="orthographicFront"/>
              <a:lightRig rig="glow" dir="tl">
                <a:rot lat="0" lon="0" rev="5400000"/>
              </a:lightRig>
            </a:scene3d>
            <a:sp3d contourW="12700">
              <a:bevelT w="25400" h="25400"/>
              <a:contourClr>
                <a:schemeClr val="accent6">
                  <a:shade val="73000"/>
                </a:schemeClr>
              </a:contourClr>
            </a:sp3d>
          </a:bodyPr>
          <a:lstStyle/>
          <a:p>
            <a:pPr lvl="0" algn="ctr">
              <a:spcBef>
                <a:spcPct val="0"/>
              </a:spcBef>
              <a:defRPr/>
            </a:pPr>
            <a:r>
              <a:rPr lang="en-US" sz="4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Petrovsky</a:t>
            </a: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city district</a:t>
            </a:r>
            <a:endParaRPr lang="ru-RU"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26" name="Picture 2"/>
          <p:cNvPicPr>
            <a:picLocks noChangeAspect="1" noChangeArrowheads="1"/>
          </p:cNvPicPr>
          <p:nvPr/>
        </p:nvPicPr>
        <p:blipFill>
          <a:blip r:embed="rId4"/>
          <a:srcRect/>
          <a:stretch>
            <a:fillRect/>
          </a:stretch>
        </p:blipFill>
        <p:spPr bwMode="auto">
          <a:xfrm>
            <a:off x="2428860" y="1571612"/>
            <a:ext cx="6715140" cy="5286387"/>
          </a:xfrm>
          <a:prstGeom prst="rect">
            <a:avLst/>
          </a:prstGeom>
          <a:noFill/>
          <a:ln w="9525">
            <a:noFill/>
            <a:miter lim="800000"/>
            <a:headEnd/>
            <a:tailEnd/>
          </a:ln>
          <a:effectLst/>
        </p:spPr>
      </p:pic>
      <p:sp>
        <p:nvSpPr>
          <p:cNvPr id="17" name="Прямоугольник 16"/>
          <p:cNvSpPr/>
          <p:nvPr/>
        </p:nvSpPr>
        <p:spPr>
          <a:xfrm>
            <a:off x="142844" y="1643050"/>
            <a:ext cx="2428892" cy="4801314"/>
          </a:xfrm>
          <a:prstGeom prst="rect">
            <a:avLst/>
          </a:prstGeom>
        </p:spPr>
        <p:txBody>
          <a:bodyPr wrap="square">
            <a:spAutoFit/>
          </a:bodyPr>
          <a:lstStyle/>
          <a:p>
            <a:pPr>
              <a:lnSpc>
                <a:spcPct val="150000"/>
              </a:lnSpc>
              <a:spcBef>
                <a:spcPct val="0"/>
              </a:spcBef>
              <a:buFont typeface="Wingdings" pitchFamily="2" charset="2"/>
              <a:buChar char="§"/>
              <a:defRPr/>
            </a:pPr>
            <a:r>
              <a:rPr lang="ru-RU" sz="1200" dirty="0" smtClean="0">
                <a:latin typeface="+mj-lt"/>
                <a:cs typeface="Times New Roman" pitchFamily="18" charset="0"/>
              </a:rPr>
              <a:t> </a:t>
            </a:r>
            <a:r>
              <a:rPr lang="en-US" sz="1200" dirty="0" err="1" smtClean="0">
                <a:latin typeface="+mj-lt"/>
                <a:cs typeface="Times New Roman" pitchFamily="18" charset="0"/>
              </a:rPr>
              <a:t>ploshchadki</a:t>
            </a:r>
            <a:r>
              <a:rPr lang="en-US" sz="1200" dirty="0" smtClean="0">
                <a:latin typeface="+mj-lt"/>
                <a:cs typeface="Times New Roman" pitchFamily="18" charset="0"/>
              </a:rPr>
              <a:t> № 1-6 (</a:t>
            </a:r>
            <a:r>
              <a:rPr lang="en-US" sz="1200" dirty="0" err="1" smtClean="0">
                <a:latin typeface="+mj-lt"/>
                <a:cs typeface="Times New Roman" pitchFamily="18" charset="0"/>
              </a:rPr>
              <a:t>g.Svetlograd</a:t>
            </a:r>
            <a:r>
              <a:rPr lang="en-US" sz="1200" dirty="0" smtClean="0">
                <a:latin typeface="+mj-lt"/>
                <a:cs typeface="Times New Roman" pitchFamily="18" charset="0"/>
              </a:rPr>
              <a:t>) </a:t>
            </a:r>
            <a:endParaRPr lang="ru-RU" sz="1200" dirty="0" smtClean="0">
              <a:latin typeface="+mj-lt"/>
              <a:cs typeface="Times New Roman" pitchFamily="18" charset="0"/>
            </a:endParaRPr>
          </a:p>
          <a:p>
            <a:pPr>
              <a:lnSpc>
                <a:spcPct val="150000"/>
              </a:lnSpc>
              <a:spcBef>
                <a:spcPct val="0"/>
              </a:spcBef>
              <a:buFont typeface="Wingdings" pitchFamily="2" charset="2"/>
              <a:buChar char="§"/>
              <a:defRPr/>
            </a:pPr>
            <a:r>
              <a:rPr lang="ru-RU" sz="1200" dirty="0" smtClean="0">
                <a:latin typeface="+mj-lt"/>
                <a:cs typeface="Times New Roman" pitchFamily="18" charset="0"/>
              </a:rPr>
              <a:t> </a:t>
            </a:r>
            <a:r>
              <a:rPr lang="en-US" sz="1200" dirty="0" err="1" smtClean="0">
                <a:latin typeface="+mj-lt"/>
                <a:cs typeface="Times New Roman" pitchFamily="18" charset="0"/>
              </a:rPr>
              <a:t>ploshchadka</a:t>
            </a:r>
            <a:r>
              <a:rPr lang="en-US" sz="1200" dirty="0" smtClean="0">
                <a:latin typeface="+mj-lt"/>
                <a:cs typeface="Times New Roman" pitchFamily="18" charset="0"/>
              </a:rPr>
              <a:t> № 7 (</a:t>
            </a:r>
            <a:r>
              <a:rPr lang="en-US" sz="1200" dirty="0" err="1" smtClean="0">
                <a:latin typeface="+mj-lt"/>
                <a:cs typeface="Times New Roman" pitchFamily="18" charset="0"/>
              </a:rPr>
              <a:t>s.Shvedino</a:t>
            </a:r>
            <a:r>
              <a:rPr lang="en-US" sz="1200" dirty="0" smtClean="0">
                <a:latin typeface="+mj-lt"/>
                <a:cs typeface="Times New Roman" pitchFamily="18" charset="0"/>
              </a:rPr>
              <a:t>) </a:t>
            </a:r>
            <a:endParaRPr lang="ru-RU" sz="1200" dirty="0" smtClean="0">
              <a:latin typeface="+mj-lt"/>
              <a:cs typeface="Times New Roman" pitchFamily="18" charset="0"/>
            </a:endParaRPr>
          </a:p>
          <a:p>
            <a:pPr>
              <a:lnSpc>
                <a:spcPct val="150000"/>
              </a:lnSpc>
              <a:spcBef>
                <a:spcPct val="0"/>
              </a:spcBef>
              <a:buFont typeface="Wingdings" pitchFamily="2" charset="2"/>
              <a:buChar char="§"/>
              <a:defRPr/>
            </a:pPr>
            <a:r>
              <a:rPr lang="ru-RU" sz="1200" dirty="0" smtClean="0">
                <a:latin typeface="+mj-lt"/>
                <a:cs typeface="Times New Roman" pitchFamily="18" charset="0"/>
              </a:rPr>
              <a:t> </a:t>
            </a:r>
            <a:r>
              <a:rPr lang="en-US" sz="1200" dirty="0" err="1" smtClean="0">
                <a:latin typeface="+mj-lt"/>
                <a:cs typeface="Times New Roman" pitchFamily="18" charset="0"/>
              </a:rPr>
              <a:t>ploshadka</a:t>
            </a:r>
            <a:r>
              <a:rPr lang="en-US" sz="1200" dirty="0" smtClean="0">
                <a:latin typeface="+mj-lt"/>
                <a:cs typeface="Times New Roman" pitchFamily="18" charset="0"/>
              </a:rPr>
              <a:t> №8 (s. </a:t>
            </a:r>
            <a:r>
              <a:rPr lang="en-US" sz="1200" dirty="0" err="1" smtClean="0">
                <a:latin typeface="+mj-lt"/>
                <a:cs typeface="Times New Roman" pitchFamily="18" charset="0"/>
              </a:rPr>
              <a:t>Blagodatnoye</a:t>
            </a:r>
            <a:r>
              <a:rPr lang="en-US" sz="1200" dirty="0" smtClean="0">
                <a:latin typeface="+mj-lt"/>
                <a:cs typeface="Times New Roman" pitchFamily="18" charset="0"/>
              </a:rPr>
              <a:t>) </a:t>
            </a:r>
            <a:endParaRPr lang="ru-RU" sz="1200" dirty="0" smtClean="0">
              <a:latin typeface="+mj-lt"/>
              <a:cs typeface="Times New Roman" pitchFamily="18" charset="0"/>
            </a:endParaRPr>
          </a:p>
          <a:p>
            <a:pPr>
              <a:lnSpc>
                <a:spcPct val="150000"/>
              </a:lnSpc>
              <a:spcBef>
                <a:spcPct val="0"/>
              </a:spcBef>
              <a:buFont typeface="Wingdings" pitchFamily="2" charset="2"/>
              <a:buChar char="§"/>
              <a:defRPr/>
            </a:pPr>
            <a:r>
              <a:rPr lang="ru-RU" sz="1200" dirty="0" smtClean="0">
                <a:latin typeface="+mj-lt"/>
                <a:cs typeface="Times New Roman" pitchFamily="18" charset="0"/>
              </a:rPr>
              <a:t> </a:t>
            </a:r>
            <a:r>
              <a:rPr lang="en-US" sz="1200" dirty="0" err="1" smtClean="0">
                <a:latin typeface="+mj-lt"/>
                <a:cs typeface="Times New Roman" pitchFamily="18" charset="0"/>
              </a:rPr>
              <a:t>ploshadka</a:t>
            </a:r>
            <a:r>
              <a:rPr lang="en-US" sz="1200" dirty="0" smtClean="0">
                <a:latin typeface="+mj-lt"/>
                <a:cs typeface="Times New Roman" pitchFamily="18" charset="0"/>
              </a:rPr>
              <a:t> №9-10 (s. </a:t>
            </a:r>
            <a:r>
              <a:rPr lang="en-US" sz="1200" dirty="0" err="1" smtClean="0">
                <a:latin typeface="+mj-lt"/>
                <a:cs typeface="Times New Roman" pitchFamily="18" charset="0"/>
              </a:rPr>
              <a:t>Nikolina</a:t>
            </a:r>
            <a:r>
              <a:rPr lang="en-US" sz="1200" dirty="0" smtClean="0">
                <a:latin typeface="+mj-lt"/>
                <a:cs typeface="Times New Roman" pitchFamily="18" charset="0"/>
              </a:rPr>
              <a:t> </a:t>
            </a:r>
            <a:r>
              <a:rPr lang="en-US" sz="1200" dirty="0" err="1" smtClean="0">
                <a:latin typeface="+mj-lt"/>
                <a:cs typeface="Times New Roman" pitchFamily="18" charset="0"/>
              </a:rPr>
              <a:t>Balka</a:t>
            </a:r>
            <a:r>
              <a:rPr lang="en-US" sz="1200" dirty="0" smtClean="0">
                <a:latin typeface="+mj-lt"/>
                <a:cs typeface="Times New Roman" pitchFamily="18" charset="0"/>
              </a:rPr>
              <a:t>) </a:t>
            </a:r>
            <a:endParaRPr lang="ru-RU" sz="1200" dirty="0" smtClean="0">
              <a:latin typeface="+mj-lt"/>
              <a:cs typeface="Times New Roman" pitchFamily="18" charset="0"/>
            </a:endParaRPr>
          </a:p>
          <a:p>
            <a:pPr>
              <a:lnSpc>
                <a:spcPct val="150000"/>
              </a:lnSpc>
              <a:spcBef>
                <a:spcPct val="0"/>
              </a:spcBef>
              <a:buFont typeface="Wingdings" pitchFamily="2" charset="2"/>
              <a:buChar char="§"/>
              <a:defRPr/>
            </a:pPr>
            <a:r>
              <a:rPr lang="ru-RU" sz="1200" dirty="0" smtClean="0">
                <a:latin typeface="+mj-lt"/>
                <a:cs typeface="Times New Roman" pitchFamily="18" charset="0"/>
              </a:rPr>
              <a:t> </a:t>
            </a:r>
            <a:r>
              <a:rPr lang="en-US" sz="1200" dirty="0" err="1" smtClean="0">
                <a:latin typeface="+mj-lt"/>
                <a:cs typeface="Times New Roman" pitchFamily="18" charset="0"/>
              </a:rPr>
              <a:t>ploshadka</a:t>
            </a:r>
            <a:r>
              <a:rPr lang="en-US" sz="1200" dirty="0" smtClean="0">
                <a:latin typeface="+mj-lt"/>
                <a:cs typeface="Times New Roman" pitchFamily="18" charset="0"/>
              </a:rPr>
              <a:t> №11 (s. </a:t>
            </a:r>
            <a:r>
              <a:rPr lang="en-US" sz="1200" dirty="0" err="1" smtClean="0">
                <a:latin typeface="+mj-lt"/>
                <a:cs typeface="Times New Roman" pitchFamily="18" charset="0"/>
              </a:rPr>
              <a:t>Donskaya</a:t>
            </a:r>
            <a:r>
              <a:rPr lang="en-US" sz="1200" dirty="0" smtClean="0">
                <a:latin typeface="+mj-lt"/>
                <a:cs typeface="Times New Roman" pitchFamily="18" charset="0"/>
              </a:rPr>
              <a:t> </a:t>
            </a:r>
            <a:r>
              <a:rPr lang="en-US" sz="1200" dirty="0" err="1" smtClean="0">
                <a:latin typeface="+mj-lt"/>
                <a:cs typeface="Times New Roman" pitchFamily="18" charset="0"/>
              </a:rPr>
              <a:t>Balka</a:t>
            </a:r>
            <a:r>
              <a:rPr lang="en-US" sz="1200" dirty="0" smtClean="0">
                <a:latin typeface="+mj-lt"/>
                <a:cs typeface="Times New Roman" pitchFamily="18" charset="0"/>
              </a:rPr>
              <a:t>) </a:t>
            </a:r>
            <a:endParaRPr lang="ru-RU" sz="1200" dirty="0" smtClean="0">
              <a:latin typeface="+mj-lt"/>
              <a:cs typeface="Times New Roman" pitchFamily="18" charset="0"/>
            </a:endParaRPr>
          </a:p>
          <a:p>
            <a:pPr>
              <a:lnSpc>
                <a:spcPct val="150000"/>
              </a:lnSpc>
              <a:spcBef>
                <a:spcPct val="0"/>
              </a:spcBef>
              <a:buFont typeface="Wingdings" pitchFamily="2" charset="2"/>
              <a:buChar char="§"/>
              <a:defRPr/>
            </a:pPr>
            <a:r>
              <a:rPr lang="ru-RU" sz="1200" dirty="0" smtClean="0">
                <a:latin typeface="+mj-lt"/>
                <a:cs typeface="Times New Roman" pitchFamily="18" charset="0"/>
              </a:rPr>
              <a:t> </a:t>
            </a:r>
            <a:r>
              <a:rPr lang="en-US" sz="1200" dirty="0" err="1" smtClean="0">
                <a:latin typeface="+mj-lt"/>
                <a:cs typeface="Times New Roman" pitchFamily="18" charset="0"/>
              </a:rPr>
              <a:t>ploshadka</a:t>
            </a:r>
            <a:r>
              <a:rPr lang="en-US" sz="1200" dirty="0" smtClean="0">
                <a:latin typeface="+mj-lt"/>
                <a:cs typeface="Times New Roman" pitchFamily="18" charset="0"/>
              </a:rPr>
              <a:t> №12-13 (s. </a:t>
            </a:r>
            <a:r>
              <a:rPr lang="en-US" sz="1200" dirty="0" err="1" smtClean="0">
                <a:latin typeface="+mj-lt"/>
                <a:cs typeface="Times New Roman" pitchFamily="18" charset="0"/>
              </a:rPr>
              <a:t>Sukhaya</a:t>
            </a:r>
            <a:r>
              <a:rPr lang="en-US" sz="1200" dirty="0" smtClean="0">
                <a:latin typeface="+mj-lt"/>
                <a:cs typeface="Times New Roman" pitchFamily="18" charset="0"/>
              </a:rPr>
              <a:t> </a:t>
            </a:r>
            <a:r>
              <a:rPr lang="en-US" sz="1200" dirty="0" err="1" smtClean="0">
                <a:latin typeface="+mj-lt"/>
                <a:cs typeface="Times New Roman" pitchFamily="18" charset="0"/>
              </a:rPr>
              <a:t>Buyvola</a:t>
            </a:r>
            <a:r>
              <a:rPr lang="en-US" sz="1200" dirty="0" smtClean="0">
                <a:latin typeface="+mj-lt"/>
                <a:cs typeface="Times New Roman" pitchFamily="18" charset="0"/>
              </a:rPr>
              <a:t>) </a:t>
            </a:r>
            <a:endParaRPr lang="ru-RU" sz="1200" dirty="0" smtClean="0">
              <a:latin typeface="+mj-lt"/>
              <a:cs typeface="Times New Roman" pitchFamily="18" charset="0"/>
            </a:endParaRPr>
          </a:p>
          <a:p>
            <a:pPr>
              <a:lnSpc>
                <a:spcPct val="150000"/>
              </a:lnSpc>
              <a:spcBef>
                <a:spcPct val="0"/>
              </a:spcBef>
              <a:buFont typeface="Wingdings" pitchFamily="2" charset="2"/>
              <a:buChar char="§"/>
              <a:defRPr/>
            </a:pPr>
            <a:r>
              <a:rPr lang="ru-RU" sz="1200" dirty="0" smtClean="0">
                <a:latin typeface="+mj-lt"/>
                <a:cs typeface="Times New Roman" pitchFamily="18" charset="0"/>
              </a:rPr>
              <a:t> </a:t>
            </a:r>
            <a:r>
              <a:rPr lang="en-US" sz="1200" dirty="0" err="1" smtClean="0">
                <a:latin typeface="+mj-lt"/>
                <a:cs typeface="Times New Roman" pitchFamily="18" charset="0"/>
              </a:rPr>
              <a:t>ploshadka</a:t>
            </a:r>
            <a:r>
              <a:rPr lang="en-US" sz="1200" dirty="0" smtClean="0">
                <a:latin typeface="+mj-lt"/>
                <a:cs typeface="Times New Roman" pitchFamily="18" charset="0"/>
              </a:rPr>
              <a:t> №14 (s. </a:t>
            </a:r>
            <a:r>
              <a:rPr lang="en-US" sz="1200" dirty="0" err="1" smtClean="0">
                <a:latin typeface="+mj-lt"/>
                <a:cs typeface="Times New Roman" pitchFamily="18" charset="0"/>
              </a:rPr>
              <a:t>Shangala</a:t>
            </a:r>
            <a:r>
              <a:rPr lang="en-US" sz="1200" dirty="0" smtClean="0">
                <a:latin typeface="+mj-lt"/>
                <a:cs typeface="Times New Roman" pitchFamily="18" charset="0"/>
              </a:rPr>
              <a:t>) </a:t>
            </a:r>
            <a:endParaRPr lang="ru-RU" sz="1200" dirty="0" smtClean="0">
              <a:latin typeface="+mj-lt"/>
              <a:cs typeface="Times New Roman" pitchFamily="18" charset="0"/>
            </a:endParaRPr>
          </a:p>
          <a:p>
            <a:pPr>
              <a:lnSpc>
                <a:spcPct val="150000"/>
              </a:lnSpc>
              <a:spcBef>
                <a:spcPct val="0"/>
              </a:spcBef>
              <a:buFont typeface="Wingdings" pitchFamily="2" charset="2"/>
              <a:buChar char="§"/>
              <a:defRPr/>
            </a:pPr>
            <a:r>
              <a:rPr lang="ru-RU" sz="1200" dirty="0" smtClean="0">
                <a:latin typeface="+mj-lt"/>
                <a:cs typeface="Times New Roman" pitchFamily="18" charset="0"/>
              </a:rPr>
              <a:t> </a:t>
            </a:r>
            <a:r>
              <a:rPr lang="en-US" sz="1200" dirty="0" err="1" smtClean="0">
                <a:latin typeface="+mj-lt"/>
                <a:cs typeface="Times New Roman" pitchFamily="18" charset="0"/>
              </a:rPr>
              <a:t>ploshchadki</a:t>
            </a:r>
            <a:r>
              <a:rPr lang="en-US" sz="1200" dirty="0" smtClean="0">
                <a:latin typeface="+mj-lt"/>
                <a:cs typeface="Times New Roman" pitchFamily="18" charset="0"/>
              </a:rPr>
              <a:t> № 15, (</a:t>
            </a:r>
            <a:r>
              <a:rPr lang="en-US" sz="1200" dirty="0" err="1" smtClean="0">
                <a:latin typeface="+mj-lt"/>
                <a:cs typeface="Times New Roman" pitchFamily="18" charset="0"/>
              </a:rPr>
              <a:t>s.Konstantinovskoye</a:t>
            </a:r>
            <a:r>
              <a:rPr lang="en-US" sz="1200" dirty="0" smtClean="0">
                <a:latin typeface="+mj-lt"/>
                <a:cs typeface="Times New Roman" pitchFamily="18" charset="0"/>
              </a:rPr>
              <a:t>) </a:t>
            </a:r>
            <a:endParaRPr lang="ru-RU" sz="1200" dirty="0" smtClean="0">
              <a:latin typeface="+mj-lt"/>
              <a:cs typeface="Times New Roman" pitchFamily="18" charset="0"/>
            </a:endParaRPr>
          </a:p>
          <a:p>
            <a:pPr>
              <a:lnSpc>
                <a:spcPct val="150000"/>
              </a:lnSpc>
              <a:spcBef>
                <a:spcPct val="0"/>
              </a:spcBef>
              <a:buFont typeface="Wingdings" pitchFamily="2" charset="2"/>
              <a:buChar char="§"/>
              <a:defRPr/>
            </a:pPr>
            <a:r>
              <a:rPr lang="ru-RU" sz="1200" dirty="0" smtClean="0">
                <a:latin typeface="+mj-lt"/>
                <a:cs typeface="Times New Roman" pitchFamily="18" charset="0"/>
              </a:rPr>
              <a:t> </a:t>
            </a:r>
            <a:r>
              <a:rPr lang="en-US" sz="1200" dirty="0" err="1" smtClean="0">
                <a:latin typeface="+mj-lt"/>
                <a:cs typeface="Times New Roman" pitchFamily="18" charset="0"/>
              </a:rPr>
              <a:t>ploshadka</a:t>
            </a:r>
            <a:r>
              <a:rPr lang="en-US" sz="1200" dirty="0" smtClean="0">
                <a:latin typeface="+mj-lt"/>
                <a:cs typeface="Times New Roman" pitchFamily="18" charset="0"/>
              </a:rPr>
              <a:t> №16 (s. </a:t>
            </a:r>
            <a:r>
              <a:rPr lang="en-US" sz="1200" dirty="0" err="1" smtClean="0">
                <a:latin typeface="+mj-lt"/>
                <a:cs typeface="Times New Roman" pitchFamily="18" charset="0"/>
              </a:rPr>
              <a:t>Orekhovka</a:t>
            </a:r>
            <a:r>
              <a:rPr lang="en-US" sz="1200" dirty="0" smtClean="0">
                <a:latin typeface="+mj-lt"/>
                <a:cs typeface="Times New Roman" pitchFamily="18" charset="0"/>
              </a:rPr>
              <a:t>) </a:t>
            </a:r>
            <a:endParaRPr lang="ru-RU" sz="1200" dirty="0" smtClean="0">
              <a:latin typeface="+mj-lt"/>
              <a:cs typeface="Times New Roman" pitchFamily="18" charset="0"/>
            </a:endParaRPr>
          </a:p>
          <a:p>
            <a:pPr>
              <a:lnSpc>
                <a:spcPct val="150000"/>
              </a:lnSpc>
              <a:spcBef>
                <a:spcPct val="0"/>
              </a:spcBef>
              <a:buFont typeface="Wingdings" pitchFamily="2" charset="2"/>
              <a:buChar char="§"/>
              <a:defRPr/>
            </a:pPr>
            <a:r>
              <a:rPr lang="ru-RU" sz="1200" dirty="0" smtClean="0">
                <a:latin typeface="+mj-lt"/>
                <a:cs typeface="Times New Roman" pitchFamily="18" charset="0"/>
              </a:rPr>
              <a:t> </a:t>
            </a:r>
            <a:r>
              <a:rPr lang="en-US" sz="1200" dirty="0" err="1" smtClean="0">
                <a:latin typeface="+mj-lt"/>
                <a:cs typeface="Times New Roman" pitchFamily="18" charset="0"/>
              </a:rPr>
              <a:t>ploshadka</a:t>
            </a:r>
            <a:r>
              <a:rPr lang="en-US" sz="1200" dirty="0" smtClean="0">
                <a:latin typeface="+mj-lt"/>
                <a:cs typeface="Times New Roman" pitchFamily="18" charset="0"/>
              </a:rPr>
              <a:t> №17 (s. </a:t>
            </a:r>
            <a:r>
              <a:rPr lang="en-US" sz="1200" dirty="0" err="1" smtClean="0">
                <a:latin typeface="+mj-lt"/>
                <a:cs typeface="Times New Roman" pitchFamily="18" charset="0"/>
              </a:rPr>
              <a:t>Prosyanka</a:t>
            </a:r>
            <a:r>
              <a:rPr lang="en-US" sz="1200" dirty="0" smtClean="0">
                <a:latin typeface="+mj-lt"/>
                <a:cs typeface="Times New Roman" pitchFamily="18" charset="0"/>
              </a:rPr>
              <a:t>) </a:t>
            </a:r>
            <a:endParaRPr lang="ru-RU" sz="1200" dirty="0" smtClean="0">
              <a:latin typeface="+mj-lt"/>
              <a:cs typeface="Times New Roman" pitchFamily="18" charset="0"/>
            </a:endParaRPr>
          </a:p>
          <a:p>
            <a:pPr>
              <a:lnSpc>
                <a:spcPct val="150000"/>
              </a:lnSpc>
              <a:spcBef>
                <a:spcPct val="0"/>
              </a:spcBef>
              <a:buFont typeface="Wingdings" pitchFamily="2" charset="2"/>
              <a:buChar char="§"/>
              <a:defRPr/>
            </a:pPr>
            <a:r>
              <a:rPr lang="ru-RU" sz="1200" dirty="0" smtClean="0">
                <a:latin typeface="+mj-lt"/>
                <a:cs typeface="Times New Roman" pitchFamily="18" charset="0"/>
              </a:rPr>
              <a:t> </a:t>
            </a:r>
            <a:r>
              <a:rPr lang="en-US" sz="1200" dirty="0" err="1" smtClean="0">
                <a:latin typeface="+mj-lt"/>
                <a:cs typeface="Times New Roman" pitchFamily="18" charset="0"/>
              </a:rPr>
              <a:t>ploshchadka</a:t>
            </a:r>
            <a:r>
              <a:rPr lang="en-US" sz="1200" dirty="0" smtClean="0">
                <a:latin typeface="+mj-lt"/>
                <a:cs typeface="Times New Roman" pitchFamily="18" charset="0"/>
              </a:rPr>
              <a:t> № 18 (</a:t>
            </a:r>
            <a:r>
              <a:rPr lang="en-US" sz="1200" dirty="0" err="1" smtClean="0">
                <a:latin typeface="+mj-lt"/>
                <a:cs typeface="Times New Roman" pitchFamily="18" charset="0"/>
              </a:rPr>
              <a:t>s.Rogataya</a:t>
            </a:r>
            <a:r>
              <a:rPr lang="en-US" sz="1200" dirty="0" smtClean="0">
                <a:latin typeface="+mj-lt"/>
                <a:cs typeface="Times New Roman" pitchFamily="18" charset="0"/>
              </a:rPr>
              <a:t> </a:t>
            </a:r>
            <a:r>
              <a:rPr lang="en-US" sz="1200" dirty="0" err="1" smtClean="0">
                <a:latin typeface="+mj-lt"/>
                <a:cs typeface="Times New Roman" pitchFamily="18" charset="0"/>
              </a:rPr>
              <a:t>Balka</a:t>
            </a:r>
            <a:r>
              <a:rPr lang="en-US" sz="1200" dirty="0" smtClean="0">
                <a:latin typeface="+mj-lt"/>
                <a:cs typeface="Times New Roman" pitchFamily="18" charset="0"/>
              </a:rPr>
              <a:t>) </a:t>
            </a:r>
            <a:endParaRPr lang="ru-RU" sz="1200" dirty="0" smtClean="0">
              <a:latin typeface="+mj-lt"/>
              <a:cs typeface="Times New Roman" pitchFamily="18" charset="0"/>
            </a:endParaRPr>
          </a:p>
          <a:p>
            <a:pPr>
              <a:lnSpc>
                <a:spcPct val="150000"/>
              </a:lnSpc>
              <a:spcBef>
                <a:spcPct val="0"/>
              </a:spcBef>
              <a:buFont typeface="Wingdings" pitchFamily="2" charset="2"/>
              <a:buChar char="§"/>
              <a:defRPr/>
            </a:pPr>
            <a:r>
              <a:rPr lang="en-US" sz="1200" dirty="0" smtClean="0">
                <a:latin typeface="+mj-lt"/>
                <a:cs typeface="Times New Roman" pitchFamily="18" charset="0"/>
              </a:rPr>
              <a:t> </a:t>
            </a:r>
            <a:r>
              <a:rPr lang="en-US" sz="1200" dirty="0" err="1" smtClean="0">
                <a:latin typeface="+mj-lt"/>
                <a:cs typeface="Times New Roman" pitchFamily="18" charset="0"/>
              </a:rPr>
              <a:t>ploshchadka</a:t>
            </a:r>
            <a:r>
              <a:rPr lang="ru-RU" sz="1200" dirty="0" smtClean="0">
                <a:latin typeface="+mj-lt"/>
                <a:cs typeface="Times New Roman" pitchFamily="18" charset="0"/>
              </a:rPr>
              <a:t> </a:t>
            </a:r>
            <a:r>
              <a:rPr lang="en-US" sz="1200" dirty="0" smtClean="0">
                <a:latin typeface="+mj-lt"/>
                <a:cs typeface="Times New Roman" pitchFamily="18" charset="0"/>
              </a:rPr>
              <a:t>№19-20 (p. </a:t>
            </a:r>
            <a:r>
              <a:rPr lang="en-US" sz="1200" dirty="0" err="1" smtClean="0">
                <a:latin typeface="+mj-lt"/>
                <a:cs typeface="Times New Roman" pitchFamily="18" charset="0"/>
              </a:rPr>
              <a:t>Gornyy</a:t>
            </a:r>
            <a:r>
              <a:rPr lang="en-US" sz="1200" dirty="0" smtClean="0">
                <a:latin typeface="+mj-lt"/>
                <a:cs typeface="Times New Roman" pitchFamily="18" charset="0"/>
              </a:rPr>
              <a:t>)</a:t>
            </a:r>
            <a:endParaRPr lang="ru-RU" sz="1200" b="1" dirty="0" smtClean="0">
              <a:latin typeface="+mj-lt"/>
              <a:cs typeface="Times New Roman" pitchFamily="18" charset="0"/>
            </a:endParaRPr>
          </a:p>
        </p:txBody>
      </p:sp>
    </p:spTree>
    <p:extLst>
      <p:ext uri="{BB962C8B-B14F-4D97-AF65-F5344CB8AC3E}">
        <p14:creationId xmlns:p14="http://schemas.microsoft.com/office/powerpoint/2010/main" xmlns="" val="59616318"/>
      </p:ext>
    </p:extLst>
  </p:cSld>
  <p:clrMapOvr>
    <a:masterClrMapping/>
  </p:clrMapOvr>
  <p:transition>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928670"/>
            <a:ext cx="9144000" cy="604678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80000"/>
              </a:lnSpc>
              <a:spcBef>
                <a:spcPts val="8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a:p>
            <a:pPr algn="ctr">
              <a:lnSpc>
                <a:spcPct val="80000"/>
              </a:lnSpc>
              <a:spcBef>
                <a:spcPts val="8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a:p>
            <a:pPr algn="ctr">
              <a:lnSpc>
                <a:spcPct val="80000"/>
              </a:lnSpc>
              <a:spcBef>
                <a:spcPts val="8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WE INVITE YOU TO A LONG-TERM AND MUTUALLY BENEFICIAL</a:t>
            </a:r>
          </a:p>
          <a:p>
            <a:pPr algn="ctr">
              <a:lnSpc>
                <a:spcPct val="80000"/>
              </a:lnSpc>
              <a:spcBef>
                <a:spcPts val="8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COOPERATION!</a:t>
            </a:r>
          </a:p>
          <a:p>
            <a:pPr algn="ctr">
              <a:lnSpc>
                <a:spcPct val="80000"/>
              </a:lnSpc>
              <a:spcBef>
                <a:spcPts val="8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a:p>
            <a:pPr algn="ctr">
              <a:lnSpc>
                <a:spcPct val="80000"/>
              </a:lnSpc>
              <a:spcBef>
                <a:spcPts val="8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Administration of the </a:t>
            </a:r>
            <a:r>
              <a:rPr lang="en-U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Petrovsky</a:t>
            </a: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urban district of the Stavropol Territory</a:t>
            </a:r>
          </a:p>
          <a:p>
            <a:pPr algn="ctr">
              <a:lnSpc>
                <a:spcPct val="80000"/>
              </a:lnSpc>
              <a:spcBef>
                <a:spcPts val="8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a:p>
            <a:pPr algn="ctr">
              <a:lnSpc>
                <a:spcPct val="80000"/>
              </a:lnSpc>
              <a:spcBef>
                <a:spcPts val="8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356530 </a:t>
            </a:r>
            <a:r>
              <a:rPr lang="en-U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Svetlovgrad</a:t>
            </a: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pl. 50 years of October 8</a:t>
            </a:r>
          </a:p>
          <a:p>
            <a:pPr algn="ctr">
              <a:lnSpc>
                <a:spcPct val="80000"/>
              </a:lnSpc>
              <a:spcBef>
                <a:spcPts val="8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Phone: 8 (86547) 4-11-95, Fax: 8 (86547) 4-10-76,</a:t>
            </a:r>
          </a:p>
          <a:p>
            <a:pPr algn="ctr">
              <a:lnSpc>
                <a:spcPct val="80000"/>
              </a:lnSpc>
              <a:spcBef>
                <a:spcPts val="8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E-mail: petr.adm@mail.ru</a:t>
            </a:r>
          </a:p>
          <a:p>
            <a:pPr>
              <a:lnSpc>
                <a:spcPct val="80000"/>
              </a:lnSpc>
              <a:spcBef>
                <a:spcPts val="8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a:p>
            <a:pPr>
              <a:lnSpc>
                <a:spcPct val="80000"/>
              </a:lnSpc>
              <a:spcBef>
                <a:spcPts val="8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pic>
        <p:nvPicPr>
          <p:cNvPr id="5" name="Picture 2"/>
          <p:cNvPicPr>
            <a:picLocks noChangeAspect="1" noChangeArrowheads="1"/>
          </p:cNvPicPr>
          <p:nvPr/>
        </p:nvPicPr>
        <p:blipFill>
          <a:blip r:embed="rId3" cstate="email"/>
          <a:srcRect/>
          <a:stretch>
            <a:fillRect/>
          </a:stretch>
        </p:blipFill>
        <p:spPr bwMode="auto">
          <a:xfrm>
            <a:off x="0" y="0"/>
            <a:ext cx="9144000" cy="928670"/>
          </a:xfrm>
          <a:prstGeom prst="rect">
            <a:avLst/>
          </a:prstGeom>
          <a:noFill/>
          <a:ln w="9525">
            <a:noFill/>
            <a:miter lim="800000"/>
            <a:headEnd/>
            <a:tailEnd/>
          </a:ln>
          <a:effectLst/>
        </p:spPr>
      </p:pic>
      <p:sp>
        <p:nvSpPr>
          <p:cNvPr id="7" name="Заголовок 11"/>
          <p:cNvSpPr txBox="1">
            <a:spLocks/>
          </p:cNvSpPr>
          <p:nvPr/>
        </p:nvSpPr>
        <p:spPr>
          <a:xfrm>
            <a:off x="357158" y="0"/>
            <a:ext cx="8229600" cy="1011222"/>
          </a:xfrm>
          <a:prstGeom prst="rect">
            <a:avLst/>
          </a:prstGeom>
        </p:spPr>
        <p:txBody>
          <a:bodyPr vert="horz" lIns="91440" tIns="45720" rIns="91440" bIns="45720" rtlCol="0" anchor="ctr">
            <a:normAutofit/>
            <a:scene3d>
              <a:camera prst="orthographicFront"/>
              <a:lightRig rig="glow" dir="tl">
                <a:rot lat="0" lon="0" rev="5400000"/>
              </a:lightRig>
            </a:scene3d>
            <a:sp3d contourW="12700">
              <a:bevelT w="25400" h="25400"/>
              <a:contourClr>
                <a:schemeClr val="accent6">
                  <a:shade val="73000"/>
                </a:schemeClr>
              </a:contourClr>
            </a:sp3d>
          </a:bodyPr>
          <a:lstStyle/>
          <a:p>
            <a:pPr lvl="0" algn="ctr">
              <a:spcBef>
                <a:spcPct val="0"/>
              </a:spcBef>
              <a:defRPr/>
            </a:pPr>
            <a:r>
              <a:rPr lang="en-US" sz="4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Petrovsky</a:t>
            </a: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 city district</a:t>
            </a:r>
            <a:endParaRPr kumimoji="0" lang="ru-RU" sz="4400" b="1" i="0" u="none" strike="noStrike" kern="120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endParaRPr>
          </a:p>
        </p:txBody>
      </p:sp>
    </p:spTree>
    <p:extLst>
      <p:ext uri="{BB962C8B-B14F-4D97-AF65-F5344CB8AC3E}">
        <p14:creationId xmlns:p14="http://schemas.microsoft.com/office/powerpoint/2010/main" xmlns="" val="1259053691"/>
      </p:ext>
    </p:extLst>
  </p:cSld>
  <p:clrMapOvr>
    <a:masterClrMapping/>
  </p:clrMapOvr>
  <p:transition>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928670"/>
            <a:ext cx="9144000"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eaLnBrk="0" hangingPunct="0">
              <a:defRPr/>
            </a:pP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a typeface="Times New Roman" pitchFamily="18" charset="0"/>
                <a:cs typeface="Times New Roman" pitchFamily="18" charset="0"/>
              </a:rPr>
              <a:t>Geographic location of the district</a:t>
            </a:r>
            <a:endPar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a typeface="Times New Roman" pitchFamily="18" charset="0"/>
              <a:cs typeface="Times New Roman" pitchFamily="18" charset="0"/>
            </a:endParaRPr>
          </a:p>
        </p:txBody>
      </p:sp>
      <p:pic>
        <p:nvPicPr>
          <p:cNvPr id="8" name="Picture 2"/>
          <p:cNvPicPr>
            <a:picLocks noChangeAspect="1" noChangeArrowheads="1"/>
          </p:cNvPicPr>
          <p:nvPr/>
        </p:nvPicPr>
        <p:blipFill>
          <a:blip r:embed="rId2" cstate="email"/>
          <a:srcRect/>
          <a:stretch>
            <a:fillRect/>
          </a:stretch>
        </p:blipFill>
        <p:spPr bwMode="auto">
          <a:xfrm>
            <a:off x="0" y="0"/>
            <a:ext cx="9144000" cy="928670"/>
          </a:xfrm>
          <a:prstGeom prst="rect">
            <a:avLst/>
          </a:prstGeom>
          <a:noFill/>
          <a:ln w="9525">
            <a:noFill/>
            <a:miter lim="800000"/>
            <a:headEnd/>
            <a:tailEnd/>
          </a:ln>
          <a:effectLst/>
        </p:spPr>
      </p:pic>
      <p:sp>
        <p:nvSpPr>
          <p:cNvPr id="9" name="Заголовок 11"/>
          <p:cNvSpPr txBox="1">
            <a:spLocks/>
          </p:cNvSpPr>
          <p:nvPr/>
        </p:nvSpPr>
        <p:spPr>
          <a:xfrm>
            <a:off x="571472" y="142852"/>
            <a:ext cx="8229600" cy="654032"/>
          </a:xfrm>
          <a:prstGeom prst="rect">
            <a:avLst/>
          </a:prstGeom>
        </p:spPr>
        <p:txBody>
          <a:bodyPr vert="horz" lIns="91440" tIns="45720" rIns="91440" bIns="45720" rtlCol="0" anchor="ctr">
            <a:normAutofit fontScale="90000" lnSpcReduction="10000"/>
            <a:scene3d>
              <a:camera prst="orthographicFront"/>
              <a:lightRig rig="glow" dir="tl">
                <a:rot lat="0" lon="0" rev="5400000"/>
              </a:lightRig>
            </a:scene3d>
            <a:sp3d contourW="12700">
              <a:bevelT w="25400" h="25400"/>
              <a:contourClr>
                <a:schemeClr val="accent6">
                  <a:shade val="73000"/>
                </a:schemeClr>
              </a:contourClr>
            </a:sp3d>
          </a:bodyPr>
          <a:lstStyle/>
          <a:p>
            <a:pPr lvl="0" algn="ctr">
              <a:spcBef>
                <a:spcPct val="0"/>
              </a:spcBef>
              <a:defRPr/>
            </a:pPr>
            <a:r>
              <a:rPr lang="en-US" sz="4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Petrovsky</a:t>
            </a: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 city district</a:t>
            </a:r>
            <a:endParaRPr kumimoji="0" lang="ru-RU" sz="4400" b="1" i="0" u="none" strike="noStrike" kern="120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endParaRPr>
          </a:p>
        </p:txBody>
      </p:sp>
      <p:pic>
        <p:nvPicPr>
          <p:cNvPr id="2" name="Picture 2"/>
          <p:cNvPicPr>
            <a:picLocks noChangeAspect="1" noChangeArrowheads="1"/>
          </p:cNvPicPr>
          <p:nvPr/>
        </p:nvPicPr>
        <p:blipFill>
          <a:blip r:embed="rId3"/>
          <a:srcRect/>
          <a:stretch>
            <a:fillRect/>
          </a:stretch>
        </p:blipFill>
        <p:spPr bwMode="auto">
          <a:xfrm>
            <a:off x="0" y="1214422"/>
            <a:ext cx="9143999" cy="5643578"/>
          </a:xfrm>
          <a:prstGeom prst="rect">
            <a:avLst/>
          </a:prstGeom>
          <a:noFill/>
          <a:ln w="9525">
            <a:noFill/>
            <a:miter lim="800000"/>
            <a:headEnd/>
            <a:tailEnd/>
          </a:ln>
          <a:effectLst/>
        </p:spPr>
      </p:pic>
    </p:spTree>
  </p:cSld>
  <p:clrMapOvr>
    <a:masterClrMapping/>
  </p:clrMapOvr>
  <p:transition>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285860"/>
            <a:ext cx="9144000" cy="5429264"/>
          </a:xfrm>
          <a:prstGeom prst="rect">
            <a:avLst/>
          </a:prstGeom>
          <a:noFill/>
          <a:ln w="9525">
            <a:noFill/>
            <a:miter lim="800000"/>
            <a:headEnd/>
            <a:tailEnd/>
          </a:ln>
          <a:effectLst/>
        </p:spPr>
      </p:pic>
      <p:sp>
        <p:nvSpPr>
          <p:cNvPr id="6" name="Прямоугольник 5"/>
          <p:cNvSpPr/>
          <p:nvPr/>
        </p:nvSpPr>
        <p:spPr>
          <a:xfrm>
            <a:off x="20400" y="1772816"/>
            <a:ext cx="8819113" cy="830997"/>
          </a:xfrm>
          <a:prstGeom prst="rect">
            <a:avLst/>
          </a:prstGeom>
        </p:spPr>
        <p:txBody>
          <a:bodyPr wrap="square">
            <a:spAutoFit/>
          </a:bodyPr>
          <a:lstStyle/>
          <a:p>
            <a:pPr marL="285750" indent="-285750">
              <a:buFont typeface="Arial" pitchFamily="34" charset="0"/>
              <a:buChar cha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area of the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Petrovsky</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urban district is 274.1 thousand hectares</a:t>
            </a:r>
            <a:r>
              <a:rPr lang="ru-RU" sz="2400" dirty="0" smtClean="0">
                <a:solidFill>
                  <a:srgbClr val="FF0000"/>
                </a:solidFill>
              </a:rPr>
              <a:t>	</a:t>
            </a:r>
            <a:endParaRPr lang="ru-RU" sz="2400" dirty="0">
              <a:solidFill>
                <a:srgbClr val="C00000"/>
              </a:solidFill>
            </a:endParaRPr>
          </a:p>
        </p:txBody>
      </p:sp>
      <p:sp>
        <p:nvSpPr>
          <p:cNvPr id="7" name="Прямоугольник 6"/>
          <p:cNvSpPr/>
          <p:nvPr/>
        </p:nvSpPr>
        <p:spPr>
          <a:xfrm>
            <a:off x="0" y="3000372"/>
            <a:ext cx="8494633" cy="461665"/>
          </a:xfrm>
          <a:prstGeom prst="rect">
            <a:avLst/>
          </a:prstGeom>
        </p:spPr>
        <p:txBody>
          <a:bodyPr wrap="none">
            <a:spAutoFit/>
          </a:bodyPr>
          <a:lstStyle/>
          <a:p>
            <a:pPr marL="285750" indent="-285750">
              <a:buFont typeface="Arial" pitchFamily="34" charset="0"/>
              <a:buChar cha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area of agricultural land is 253.0 thousand hectares</a:t>
            </a:r>
            <a:r>
              <a:rPr lang="ru-RU" sz="2400" dirty="0" smtClean="0"/>
              <a:t>		</a:t>
            </a:r>
            <a:endParaRPr lang="ru-RU" sz="2400" dirty="0">
              <a:solidFill>
                <a:srgbClr val="C00000"/>
              </a:solidFill>
            </a:endParaRPr>
          </a:p>
        </p:txBody>
      </p:sp>
      <p:sp>
        <p:nvSpPr>
          <p:cNvPr id="8" name="Прямоугольник 7"/>
          <p:cNvSpPr/>
          <p:nvPr/>
        </p:nvSpPr>
        <p:spPr>
          <a:xfrm>
            <a:off x="0" y="4286256"/>
            <a:ext cx="7429520" cy="830997"/>
          </a:xfrm>
          <a:prstGeom prst="rect">
            <a:avLst/>
          </a:prstGeom>
        </p:spPr>
        <p:txBody>
          <a:bodyPr wrap="square">
            <a:spAutoFit/>
          </a:bodyPr>
          <a:lstStyle/>
          <a:p>
            <a:pPr marL="285750" indent="-285750">
              <a:buFont typeface="Arial" pitchFamily="34" charset="0"/>
              <a:buChar cha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Population 73051 people.</a:t>
            </a:r>
            <a:r>
              <a:rPr lang="en-US" sz="2400" dirty="0" smtClean="0"/>
              <a:t>		</a:t>
            </a:r>
            <a:r>
              <a:rPr lang="ru-RU" sz="2400" dirty="0" smtClean="0"/>
              <a:t>	</a:t>
            </a:r>
            <a:endParaRPr lang="ru-RU" sz="2400" dirty="0" smtClean="0">
              <a:solidFill>
                <a:srgbClr val="C00000"/>
              </a:solidFill>
            </a:endParaRPr>
          </a:p>
          <a:p>
            <a:endParaRPr lang="ru-RU" sz="2400" dirty="0"/>
          </a:p>
        </p:txBody>
      </p:sp>
      <p:sp>
        <p:nvSpPr>
          <p:cNvPr id="9" name="Прямоугольник 8"/>
          <p:cNvSpPr/>
          <p:nvPr/>
        </p:nvSpPr>
        <p:spPr>
          <a:xfrm>
            <a:off x="0" y="928670"/>
            <a:ext cx="9144000" cy="3571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eaLnBrk="0" hangingPunct="0">
              <a:defRPr/>
            </a:pP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a typeface="Times New Roman" pitchFamily="18" charset="0"/>
                <a:cs typeface="Times New Roman" pitchFamily="18" charset="0"/>
              </a:rPr>
              <a:t>Area and population of the district</a:t>
            </a:r>
            <a:endPar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a typeface="Times New Roman" pitchFamily="18" charset="0"/>
              <a:cs typeface="Times New Roman" pitchFamily="18" charset="0"/>
            </a:endParaRPr>
          </a:p>
        </p:txBody>
      </p:sp>
      <p:pic>
        <p:nvPicPr>
          <p:cNvPr id="13" name="Picture 2"/>
          <p:cNvPicPr>
            <a:picLocks noChangeAspect="1" noChangeArrowheads="1"/>
          </p:cNvPicPr>
          <p:nvPr/>
        </p:nvPicPr>
        <p:blipFill>
          <a:blip r:embed="rId3" cstate="email"/>
          <a:srcRect/>
          <a:stretch>
            <a:fillRect/>
          </a:stretch>
        </p:blipFill>
        <p:spPr bwMode="auto">
          <a:xfrm>
            <a:off x="0" y="0"/>
            <a:ext cx="9144000" cy="928670"/>
          </a:xfrm>
          <a:prstGeom prst="rect">
            <a:avLst/>
          </a:prstGeom>
          <a:noFill/>
          <a:ln w="9525">
            <a:noFill/>
            <a:miter lim="800000"/>
            <a:headEnd/>
            <a:tailEnd/>
          </a:ln>
          <a:effectLst/>
        </p:spPr>
      </p:pic>
      <p:sp>
        <p:nvSpPr>
          <p:cNvPr id="14" name="Заголовок 11"/>
          <p:cNvSpPr txBox="1">
            <a:spLocks/>
          </p:cNvSpPr>
          <p:nvPr/>
        </p:nvSpPr>
        <p:spPr>
          <a:xfrm>
            <a:off x="571472" y="142852"/>
            <a:ext cx="8229600" cy="654032"/>
          </a:xfrm>
          <a:prstGeom prst="rect">
            <a:avLst/>
          </a:prstGeom>
        </p:spPr>
        <p:txBody>
          <a:bodyPr vert="horz" lIns="91440" tIns="45720" rIns="91440" bIns="45720" rtlCol="0" anchor="ctr">
            <a:normAutofit fontScale="90000" lnSpcReduction="10000"/>
            <a:scene3d>
              <a:camera prst="orthographicFront"/>
              <a:lightRig rig="glow" dir="tl">
                <a:rot lat="0" lon="0" rev="5400000"/>
              </a:lightRig>
            </a:scene3d>
            <a:sp3d contourW="12700">
              <a:bevelT w="25400" h="25400"/>
              <a:contourClr>
                <a:schemeClr val="accent6">
                  <a:shade val="73000"/>
                </a:schemeClr>
              </a:contourClr>
            </a:sp3d>
          </a:bodyPr>
          <a:lstStyle/>
          <a:p>
            <a:pPr lvl="0" algn="ctr">
              <a:spcBef>
                <a:spcPct val="0"/>
              </a:spcBef>
              <a:defRPr/>
            </a:pPr>
            <a:r>
              <a:rPr lang="en-US" sz="4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Petrovsky</a:t>
            </a: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 city district</a:t>
            </a:r>
            <a:endParaRPr kumimoji="0" lang="ru-RU" sz="4400" b="1" i="0" u="none" strike="noStrike" kern="120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endParaRPr>
          </a:p>
        </p:txBody>
      </p:sp>
    </p:spTree>
  </p:cSld>
  <p:clrMapOvr>
    <a:masterClrMapping/>
  </p:clrMapOvr>
  <p:transition>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785794"/>
            <a:ext cx="9144000" cy="12858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eaLnBrk="0" hangingPunct="0">
              <a:lnSpc>
                <a:spcPts val="1500"/>
              </a:lnSpc>
              <a:defRPr/>
            </a:pP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a typeface="Times New Roman" pitchFamily="18" charset="0"/>
                <a:cs typeface="Times New Roman" pitchFamily="18" charset="0"/>
              </a:rPr>
              <a:t>Agriculture</a:t>
            </a:r>
            <a:endPar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a typeface="Times New Roman" pitchFamily="18" charset="0"/>
              <a:cs typeface="Times New Roman" pitchFamily="18" charset="0"/>
            </a:endParaRPr>
          </a:p>
          <a:p>
            <a:pPr algn="ctr" eaLnBrk="0" hangingPunct="0">
              <a:lnSpc>
                <a:spcPts val="1500"/>
              </a:lnSpc>
              <a:defRPr/>
            </a:pPr>
            <a:endPar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a typeface="Times New Roman" pitchFamily="18" charset="0"/>
              <a:cs typeface="Times New Roman" pitchFamily="18" charset="0"/>
            </a:endParaRPr>
          </a:p>
          <a:p>
            <a:pPr algn="ctr" eaLnBrk="0" hangingPunct="0">
              <a:lnSpc>
                <a:spcPts val="1500"/>
              </a:lnSpc>
              <a:defRPr/>
            </a:pPr>
            <a:r>
              <a:rPr lang="en-US" dirty="0" err="1" smtClean="0"/>
              <a:t>Petrovsky</a:t>
            </a:r>
            <a:r>
              <a:rPr lang="en-US" dirty="0" smtClean="0"/>
              <a:t> urban district is located in the II soil and climatic zone of the Stavropol Territory in the west and south predominate - chestnut </a:t>
            </a:r>
            <a:r>
              <a:rPr lang="en-US" dirty="0" err="1" smtClean="0"/>
              <a:t>chernozems</a:t>
            </a:r>
            <a:r>
              <a:rPr lang="en-US" dirty="0" smtClean="0"/>
              <a:t> in combination with pre-Caucasus </a:t>
            </a:r>
            <a:r>
              <a:rPr lang="en-US" dirty="0" err="1" smtClean="0"/>
              <a:t>chernozems</a:t>
            </a:r>
            <a:r>
              <a:rPr lang="en-US" dirty="0" smtClean="0"/>
              <a:t>, in the east and north - dark chestnut and chestnut soils</a:t>
            </a:r>
            <a:endParaRPr lang="ru-RU" sz="2000" b="1" dirty="0">
              <a:ln w="6350" cap="rnd">
                <a:solidFill>
                  <a:schemeClr val="bg1">
                    <a:lumMod val="75000"/>
                  </a:schemeClr>
                </a:solidFill>
              </a:ln>
              <a:solidFill>
                <a:srgbClr val="FFFF00"/>
              </a:solidFill>
              <a:effectLst>
                <a:innerShdw blurRad="63500" dist="50800" dir="16200000">
                  <a:srgbClr val="FFC000">
                    <a:alpha val="50000"/>
                  </a:srgbClr>
                </a:innerShdw>
              </a:effectLst>
              <a:latin typeface="Bookman Old Style" pitchFamily="18" charset="0"/>
              <a:ea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email"/>
          <a:srcRect/>
          <a:stretch>
            <a:fillRect/>
          </a:stretch>
        </p:blipFill>
        <p:spPr bwMode="auto">
          <a:xfrm>
            <a:off x="0" y="0"/>
            <a:ext cx="9144000" cy="857256"/>
          </a:xfrm>
          <a:prstGeom prst="rect">
            <a:avLst/>
          </a:prstGeom>
          <a:noFill/>
          <a:ln w="9525">
            <a:noFill/>
            <a:miter lim="800000"/>
            <a:headEnd/>
            <a:tailEnd/>
          </a:ln>
          <a:effectLst/>
        </p:spPr>
      </p:pic>
      <p:sp>
        <p:nvSpPr>
          <p:cNvPr id="9" name="Заголовок 11"/>
          <p:cNvSpPr txBox="1">
            <a:spLocks/>
          </p:cNvSpPr>
          <p:nvPr/>
        </p:nvSpPr>
        <p:spPr>
          <a:xfrm>
            <a:off x="571472" y="142852"/>
            <a:ext cx="8229600" cy="654032"/>
          </a:xfrm>
          <a:prstGeom prst="rect">
            <a:avLst/>
          </a:prstGeom>
        </p:spPr>
        <p:txBody>
          <a:bodyPr vert="horz" lIns="91440" tIns="45720" rIns="91440" bIns="45720" rtlCol="0" anchor="ctr">
            <a:normAutofit fontScale="90000" lnSpcReduction="10000"/>
            <a:scene3d>
              <a:camera prst="orthographicFront"/>
              <a:lightRig rig="glow" dir="tl">
                <a:rot lat="0" lon="0" rev="5400000"/>
              </a:lightRig>
            </a:scene3d>
            <a:sp3d contourW="12700">
              <a:bevelT w="25400" h="25400"/>
              <a:contourClr>
                <a:schemeClr val="accent6">
                  <a:shade val="73000"/>
                </a:schemeClr>
              </a:contourClr>
            </a:sp3d>
          </a:bodyPr>
          <a:lstStyle/>
          <a:p>
            <a:pPr lvl="0" algn="ctr">
              <a:spcBef>
                <a:spcPct val="0"/>
              </a:spcBef>
              <a:defRPr/>
            </a:pPr>
            <a:r>
              <a:rPr lang="en-US" sz="4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Petrovsky</a:t>
            </a: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 city district</a:t>
            </a:r>
            <a:endParaRPr kumimoji="0" lang="ru-RU" sz="4400" b="1" i="0" u="none" strike="noStrike" kern="120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endParaRPr>
          </a:p>
        </p:txBody>
      </p:sp>
      <p:pic>
        <p:nvPicPr>
          <p:cNvPr id="2051" name="Picture 3"/>
          <p:cNvPicPr>
            <a:picLocks noChangeAspect="1" noChangeArrowheads="1"/>
          </p:cNvPicPr>
          <p:nvPr/>
        </p:nvPicPr>
        <p:blipFill>
          <a:blip r:embed="rId3" cstate="email"/>
          <a:srcRect/>
          <a:stretch>
            <a:fillRect/>
          </a:stretch>
        </p:blipFill>
        <p:spPr bwMode="auto">
          <a:xfrm>
            <a:off x="0" y="1928802"/>
            <a:ext cx="4643438" cy="2579522"/>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cstate="email"/>
          <a:srcRect/>
          <a:stretch>
            <a:fillRect/>
          </a:stretch>
        </p:blipFill>
        <p:spPr bwMode="auto">
          <a:xfrm>
            <a:off x="4572000" y="4357694"/>
            <a:ext cx="4572000" cy="2500306"/>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cstate="email"/>
          <a:srcRect/>
          <a:stretch>
            <a:fillRect/>
          </a:stretch>
        </p:blipFill>
        <p:spPr bwMode="auto">
          <a:xfrm>
            <a:off x="4572001" y="1928802"/>
            <a:ext cx="4572000" cy="2500330"/>
          </a:xfrm>
          <a:prstGeom prst="rect">
            <a:avLst/>
          </a:prstGeom>
          <a:noFill/>
          <a:ln w="9525">
            <a:noFill/>
            <a:miter lim="800000"/>
            <a:headEnd/>
            <a:tailEnd/>
          </a:ln>
          <a:effectLst/>
        </p:spPr>
      </p:pic>
      <p:pic>
        <p:nvPicPr>
          <p:cNvPr id="2055" name="Picture 7"/>
          <p:cNvPicPr>
            <a:picLocks noChangeAspect="1" noChangeArrowheads="1"/>
          </p:cNvPicPr>
          <p:nvPr/>
        </p:nvPicPr>
        <p:blipFill>
          <a:blip r:embed="rId6" cstate="email"/>
          <a:srcRect/>
          <a:stretch>
            <a:fillRect/>
          </a:stretch>
        </p:blipFill>
        <p:spPr bwMode="auto">
          <a:xfrm>
            <a:off x="0" y="4429132"/>
            <a:ext cx="4572000" cy="2428868"/>
          </a:xfrm>
          <a:prstGeom prst="rect">
            <a:avLst/>
          </a:prstGeom>
          <a:noFill/>
          <a:ln w="9525">
            <a:noFill/>
            <a:miter lim="800000"/>
            <a:headEnd/>
            <a:tailEnd/>
          </a:ln>
          <a:effectLst/>
        </p:spPr>
      </p:pic>
    </p:spTree>
  </p:cSld>
  <p:clrMapOvr>
    <a:masterClrMapping/>
  </p:clrMapOvr>
  <p:transition>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857232"/>
            <a:ext cx="9144000" cy="3571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eaLnBrk="0" hangingPunct="0">
              <a:defRPr/>
            </a:pP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a typeface="Times New Roman" pitchFamily="18" charset="0"/>
                <a:cs typeface="Times New Roman" pitchFamily="18" charset="0"/>
              </a:rPr>
              <a:t>Social infrastructure of </a:t>
            </a:r>
            <a:r>
              <a:rPr lang="en-US"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a typeface="Times New Roman" pitchFamily="18" charset="0"/>
                <a:cs typeface="Times New Roman" pitchFamily="18" charset="0"/>
              </a:rPr>
              <a:t>Petrovsky</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a typeface="Times New Roman" pitchFamily="18" charset="0"/>
                <a:cs typeface="Times New Roman" pitchFamily="18" charset="0"/>
              </a:rPr>
              <a:t> urban district</a:t>
            </a:r>
            <a:endPar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a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email"/>
          <a:srcRect/>
          <a:stretch>
            <a:fillRect/>
          </a:stretch>
        </p:blipFill>
        <p:spPr bwMode="auto">
          <a:xfrm>
            <a:off x="0" y="0"/>
            <a:ext cx="9144000" cy="857256"/>
          </a:xfrm>
          <a:prstGeom prst="rect">
            <a:avLst/>
          </a:prstGeom>
          <a:noFill/>
          <a:ln w="9525">
            <a:noFill/>
            <a:miter lim="800000"/>
            <a:headEnd/>
            <a:tailEnd/>
          </a:ln>
          <a:effectLst/>
        </p:spPr>
      </p:pic>
      <p:sp>
        <p:nvSpPr>
          <p:cNvPr id="9" name="Заголовок 11"/>
          <p:cNvSpPr txBox="1">
            <a:spLocks/>
          </p:cNvSpPr>
          <p:nvPr/>
        </p:nvSpPr>
        <p:spPr>
          <a:xfrm>
            <a:off x="571472" y="142852"/>
            <a:ext cx="8229600" cy="654032"/>
          </a:xfrm>
          <a:prstGeom prst="rect">
            <a:avLst/>
          </a:prstGeom>
        </p:spPr>
        <p:txBody>
          <a:bodyPr vert="horz" lIns="91440" tIns="45720" rIns="91440" bIns="45720" rtlCol="0" anchor="ctr">
            <a:normAutofit fontScale="90000" lnSpcReduction="10000"/>
            <a:scene3d>
              <a:camera prst="orthographicFront"/>
              <a:lightRig rig="glow" dir="tl">
                <a:rot lat="0" lon="0" rev="5400000"/>
              </a:lightRig>
            </a:scene3d>
            <a:sp3d contourW="12700">
              <a:bevelT w="25400" h="25400"/>
              <a:contourClr>
                <a:schemeClr val="accent6">
                  <a:shade val="73000"/>
                </a:schemeClr>
              </a:contourClr>
            </a:sp3d>
          </a:bodyPr>
          <a:lstStyle/>
          <a:p>
            <a:pPr lvl="0" algn="ctr">
              <a:spcBef>
                <a:spcPct val="0"/>
              </a:spcBef>
              <a:defRPr/>
            </a:pPr>
            <a:r>
              <a:rPr lang="en-US" sz="4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Petrovsky</a:t>
            </a: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 city district</a:t>
            </a:r>
            <a:endParaRPr kumimoji="0" lang="ru-RU" sz="4400" b="1" i="0" u="none" strike="noStrike" kern="120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endParaRPr>
          </a:p>
        </p:txBody>
      </p:sp>
      <p:pic>
        <p:nvPicPr>
          <p:cNvPr id="12" name="Рисунок 11"/>
          <p:cNvPicPr/>
          <p:nvPr/>
        </p:nvPicPr>
        <p:blipFill>
          <a:blip r:embed="rId3" cstate="email"/>
          <a:srcRect/>
          <a:stretch>
            <a:fillRect/>
          </a:stretch>
        </p:blipFill>
        <p:spPr bwMode="auto">
          <a:xfrm>
            <a:off x="4572000" y="4071942"/>
            <a:ext cx="4572000" cy="2786058"/>
          </a:xfrm>
          <a:prstGeom prst="rect">
            <a:avLst/>
          </a:prstGeom>
          <a:noFill/>
          <a:ln w="9525">
            <a:noFill/>
            <a:miter lim="800000"/>
            <a:headEnd/>
            <a:tailEnd/>
          </a:ln>
        </p:spPr>
      </p:pic>
      <p:pic>
        <p:nvPicPr>
          <p:cNvPr id="3076" name="Picture 4"/>
          <p:cNvPicPr>
            <a:picLocks noChangeAspect="1" noChangeArrowheads="1"/>
          </p:cNvPicPr>
          <p:nvPr/>
        </p:nvPicPr>
        <p:blipFill>
          <a:blip r:embed="rId4" cstate="email"/>
          <a:srcRect/>
          <a:stretch>
            <a:fillRect/>
          </a:stretch>
        </p:blipFill>
        <p:spPr bwMode="auto">
          <a:xfrm>
            <a:off x="0" y="4071942"/>
            <a:ext cx="4572000" cy="2786058"/>
          </a:xfrm>
          <a:prstGeom prst="rect">
            <a:avLst/>
          </a:prstGeom>
          <a:noFill/>
          <a:ln w="9525">
            <a:noFill/>
            <a:miter lim="800000"/>
            <a:headEnd/>
            <a:tailEnd/>
          </a:ln>
          <a:effectLst/>
        </p:spPr>
      </p:pic>
      <p:sp>
        <p:nvSpPr>
          <p:cNvPr id="13" name="Прямоугольник 12"/>
          <p:cNvSpPr/>
          <p:nvPr/>
        </p:nvSpPr>
        <p:spPr>
          <a:xfrm>
            <a:off x="357158" y="4143380"/>
            <a:ext cx="3525324" cy="646331"/>
          </a:xfrm>
          <a:prstGeom prst="rect">
            <a:avLst/>
          </a:prstGeom>
        </p:spPr>
        <p:txBody>
          <a:bodyPr wrap="none">
            <a:spAutoFit/>
          </a:bodyPr>
          <a:lstStyle/>
          <a:p>
            <a:pPr lvl="0" indent="450850" algn="ctr" fontAlgn="base">
              <a:spcBef>
                <a:spcPct val="0"/>
              </a:spcBef>
              <a:spcAft>
                <a:spcPct val="0"/>
              </a:spcAft>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Courier New CYR"/>
              </a:rPr>
              <a:t>Church of St. Nicholas the</a:t>
            </a:r>
            <a:endPar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Courier New CYR"/>
            </a:endParaRPr>
          </a:p>
          <a:p>
            <a:pPr lvl="0" indent="450850" algn="ctr" fontAlgn="base">
              <a:spcBef>
                <a:spcPct val="0"/>
              </a:spcBef>
              <a:spcAft>
                <a:spcPct val="0"/>
              </a:spcAft>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Courier New CYR"/>
              </a:rPr>
              <a:t> Wonderworker</a:t>
            </a:r>
            <a:endPar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4" name="Прямоугольник 13"/>
          <p:cNvSpPr/>
          <p:nvPr/>
        </p:nvSpPr>
        <p:spPr>
          <a:xfrm>
            <a:off x="4572000" y="4143380"/>
            <a:ext cx="4572000" cy="646331"/>
          </a:xfrm>
          <a:prstGeom prst="rect">
            <a:avLst/>
          </a:prstGeom>
        </p:spPr>
        <p:txBody>
          <a:bodyPr wrap="square">
            <a:spAutoFit/>
          </a:bodyPr>
          <a:lstStyle/>
          <a:p>
            <a:pPr lvl="0" indent="450850" algn="ctr" fontAlgn="base">
              <a:spcBef>
                <a:spcPct val="0"/>
              </a:spcBef>
              <a:spcAft>
                <a:spcPct val="0"/>
              </a:spcAft>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Fitness and health</a:t>
            </a:r>
          </a:p>
          <a:p>
            <a:pPr lvl="0" indent="450850" algn="ctr" fontAlgn="base">
              <a:spcBef>
                <a:spcPct val="0"/>
              </a:spcBef>
              <a:spcAft>
                <a:spcPct val="0"/>
              </a:spcAft>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Victory complex</a:t>
            </a:r>
            <a:endPar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2" name="Picture 2"/>
          <p:cNvPicPr>
            <a:picLocks noChangeAspect="1" noChangeArrowheads="1"/>
          </p:cNvPicPr>
          <p:nvPr/>
        </p:nvPicPr>
        <p:blipFill>
          <a:blip r:embed="rId5"/>
          <a:srcRect/>
          <a:stretch>
            <a:fillRect/>
          </a:stretch>
        </p:blipFill>
        <p:spPr bwMode="auto">
          <a:xfrm>
            <a:off x="1" y="1214422"/>
            <a:ext cx="4572000" cy="2857520"/>
          </a:xfrm>
          <a:prstGeom prst="rect">
            <a:avLst/>
          </a:prstGeom>
          <a:noFill/>
          <a:ln w="9525">
            <a:noFill/>
            <a:miter lim="800000"/>
            <a:headEnd/>
            <a:tailEnd/>
          </a:ln>
          <a:effectLst/>
        </p:spPr>
      </p:pic>
      <p:sp>
        <p:nvSpPr>
          <p:cNvPr id="16" name="Прямоугольник 15"/>
          <p:cNvSpPr/>
          <p:nvPr/>
        </p:nvSpPr>
        <p:spPr>
          <a:xfrm>
            <a:off x="357158" y="1214422"/>
            <a:ext cx="3744936" cy="369332"/>
          </a:xfrm>
          <a:prstGeom prst="rect">
            <a:avLst/>
          </a:prstGeom>
        </p:spPr>
        <p:txBody>
          <a:bodyPr wrap="none">
            <a:spAutoFit/>
          </a:bodyPr>
          <a:lstStyle/>
          <a:p>
            <a:pPr lvl="0" indent="450850" algn="ctr" fontAlgn="base">
              <a:spcBef>
                <a:spcPct val="0"/>
              </a:spcBef>
              <a:spcAft>
                <a:spcPct val="0"/>
              </a:spcAft>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Courier New CYR"/>
              </a:rPr>
              <a:t>Kindergarten № 47 Rainbow</a:t>
            </a:r>
            <a:endPar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11" name="Picture 4"/>
          <p:cNvPicPr>
            <a:picLocks noChangeAspect="1" noChangeArrowheads="1"/>
          </p:cNvPicPr>
          <p:nvPr/>
        </p:nvPicPr>
        <p:blipFill>
          <a:blip r:embed="rId6" cstate="email"/>
          <a:srcRect/>
          <a:stretch>
            <a:fillRect/>
          </a:stretch>
        </p:blipFill>
        <p:spPr bwMode="auto">
          <a:xfrm>
            <a:off x="4572000" y="1214422"/>
            <a:ext cx="4572000" cy="2857520"/>
          </a:xfrm>
          <a:prstGeom prst="rect">
            <a:avLst/>
          </a:prstGeom>
          <a:noFill/>
          <a:ln w="9525">
            <a:noFill/>
            <a:miter lim="800000"/>
            <a:headEnd/>
            <a:tailEnd/>
          </a:ln>
          <a:effectLst/>
        </p:spPr>
      </p:pic>
      <p:sp>
        <p:nvSpPr>
          <p:cNvPr id="17" name="Прямоугольник 16"/>
          <p:cNvSpPr/>
          <p:nvPr/>
        </p:nvSpPr>
        <p:spPr>
          <a:xfrm>
            <a:off x="4714876" y="1285860"/>
            <a:ext cx="3999878" cy="369332"/>
          </a:xfrm>
          <a:prstGeom prst="rect">
            <a:avLst/>
          </a:prstGeom>
        </p:spPr>
        <p:txBody>
          <a:bodyPr wrap="none">
            <a:spAutoFit/>
          </a:bodyPr>
          <a:lstStyle/>
          <a:p>
            <a:pPr lvl="0" indent="450850" algn="ctr" fontAlgn="base">
              <a:spcBef>
                <a:spcPct val="0"/>
              </a:spcBef>
              <a:spcAft>
                <a:spcPct val="0"/>
              </a:spcAft>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Courier New CYR"/>
              </a:rPr>
              <a:t>Kindergarten № 48 Dandelion</a:t>
            </a:r>
            <a:endPar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ransition>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928670"/>
            <a:ext cx="9144000"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eaLnBrk="0" hangingPunct="0">
              <a:defRPr/>
            </a:pPr>
            <a:endParaRPr lang="ru-RU" sz="2000" b="1" dirty="0">
              <a:ln w="6350" cap="rnd">
                <a:solidFill>
                  <a:schemeClr val="bg1">
                    <a:lumMod val="75000"/>
                  </a:schemeClr>
                </a:solidFill>
              </a:ln>
              <a:solidFill>
                <a:srgbClr val="FFC000"/>
              </a:solidFill>
              <a:effectLst>
                <a:innerShdw blurRad="63500" dist="50800" dir="16200000">
                  <a:srgbClr val="FFC000">
                    <a:alpha val="50000"/>
                  </a:srgbClr>
                </a:innerShdw>
              </a:effectLst>
              <a:latin typeface="Bookman Old Style" pitchFamily="18" charset="0"/>
              <a:ea typeface="Times New Roman" pitchFamily="18" charset="0"/>
              <a:cs typeface="Times New Roman" pitchFamily="18" charset="0"/>
            </a:endParaRPr>
          </a:p>
        </p:txBody>
      </p:sp>
      <p:sp>
        <p:nvSpPr>
          <p:cNvPr id="6" name="Text Box 6"/>
          <p:cNvSpPr txBox="1">
            <a:spLocks noChangeArrowheads="1"/>
          </p:cNvSpPr>
          <p:nvPr/>
        </p:nvSpPr>
        <p:spPr bwMode="auto">
          <a:xfrm>
            <a:off x="2285984" y="928670"/>
            <a:ext cx="4738686" cy="285752"/>
          </a:xfrm>
          <a:prstGeom prst="rect">
            <a:avLst/>
          </a:prstGeom>
          <a:noFill/>
          <a:ln w="9525">
            <a:noFill/>
            <a:round/>
            <a:headEnd/>
            <a:tailEnd/>
          </a:ln>
        </p:spPr>
        <p:txBody>
          <a:bodyPr lIns="90000" tIns="46800" rIns="90000" bIns="46800" anchor="ctr"/>
          <a:lstStyle/>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INVESTOR SUPPORT MEASURES</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7" name="Rectangle 9"/>
          <p:cNvSpPr>
            <a:spLocks noChangeArrowheads="1"/>
          </p:cNvSpPr>
          <p:nvPr/>
        </p:nvSpPr>
        <p:spPr bwMode="auto">
          <a:xfrm>
            <a:off x="3024188" y="1295400"/>
            <a:ext cx="5976968" cy="4803495"/>
          </a:xfrm>
          <a:prstGeom prst="rect">
            <a:avLst/>
          </a:prstGeom>
          <a:noFill/>
          <a:ln w="9525">
            <a:noFill/>
            <a:round/>
            <a:headEnd/>
            <a:tailEnd/>
          </a:ln>
        </p:spPr>
        <p:txBody>
          <a:bodyPr wrap="square" lIns="90000" tIns="46800" rIns="90000" bIns="46800">
            <a:spAutoFit/>
          </a:bodyPr>
          <a:lstStyle/>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dirty="0">
              <a:solidFill>
                <a:srgbClr val="000000"/>
              </a:solidFill>
              <a:latin typeface="Arial" charset="0"/>
              <a:cs typeface="Arial" charset="0"/>
            </a:endParaRPr>
          </a:p>
          <a:p>
            <a:pPr algn="jus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Arial" charset="0"/>
                <a:cs typeface="Arial" charset="0"/>
              </a:rPr>
              <a:t>Progressive regulatory framework in the field of investment</a:t>
            </a:r>
          </a:p>
          <a:p>
            <a:pPr algn="jus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Arial" charset="0"/>
              <a:cs typeface="Arial" charset="0"/>
            </a:endParaRPr>
          </a:p>
          <a:p>
            <a:pPr algn="jus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Arial" charset="0"/>
                <a:cs typeface="Arial" charset="0"/>
              </a:rPr>
              <a:t>Coordination and advisory body - "Investment Council"</a:t>
            </a:r>
          </a:p>
          <a:p>
            <a:pPr algn="jus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Arial" charset="0"/>
              <a:cs typeface="Arial" charset="0"/>
            </a:endParaRPr>
          </a:p>
          <a:p>
            <a:pPr algn="jus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Arial" charset="0"/>
                <a:cs typeface="Arial" charset="0"/>
              </a:rPr>
              <a:t>The system of operational control over the implementation of investment projects at the level of the Head of Administration of </a:t>
            </a:r>
            <a:r>
              <a:rPr lang="en-US" dirty="0" err="1" smtClean="0">
                <a:solidFill>
                  <a:srgbClr val="000000"/>
                </a:solidFill>
                <a:latin typeface="Arial" charset="0"/>
                <a:cs typeface="Arial" charset="0"/>
              </a:rPr>
              <a:t>Petrovsky</a:t>
            </a:r>
            <a:r>
              <a:rPr lang="en-US" dirty="0" smtClean="0">
                <a:solidFill>
                  <a:srgbClr val="000000"/>
                </a:solidFill>
                <a:latin typeface="Arial" charset="0"/>
                <a:cs typeface="Arial" charset="0"/>
              </a:rPr>
              <a:t> urban district</a:t>
            </a:r>
          </a:p>
          <a:p>
            <a:pPr algn="jus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Arial" charset="0"/>
              <a:cs typeface="Arial" charset="0"/>
            </a:endParaRPr>
          </a:p>
          <a:p>
            <a:pPr algn="jus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Arial" charset="0"/>
              <a:cs typeface="Arial" charset="0"/>
            </a:endParaRPr>
          </a:p>
          <a:p>
            <a:pPr algn="jus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Arial" charset="0"/>
                <a:cs typeface="Arial" charset="0"/>
              </a:rPr>
              <a:t>The authorized body on attraction of investments and support of investment projects operates</a:t>
            </a:r>
          </a:p>
          <a:p>
            <a:pPr algn="jus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Arial" charset="0"/>
                <a:cs typeface="Arial" charset="0"/>
              </a:rPr>
              <a:t>  </a:t>
            </a:r>
          </a:p>
          <a:p>
            <a:pPr algn="jus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Arial" charset="0"/>
                <a:cs typeface="Arial" charset="0"/>
              </a:rPr>
              <a:t>The reinforcement of curators from among the deputy heads of the administration of the </a:t>
            </a:r>
            <a:r>
              <a:rPr lang="en-US" dirty="0" err="1" smtClean="0">
                <a:solidFill>
                  <a:srgbClr val="000000"/>
                </a:solidFill>
                <a:latin typeface="Arial" charset="0"/>
                <a:cs typeface="Arial" charset="0"/>
              </a:rPr>
              <a:t>Petrovsky</a:t>
            </a:r>
            <a:r>
              <a:rPr lang="en-US" dirty="0" smtClean="0">
                <a:solidFill>
                  <a:srgbClr val="000000"/>
                </a:solidFill>
                <a:latin typeface="Arial" charset="0"/>
                <a:cs typeface="Arial" charset="0"/>
              </a:rPr>
              <a:t> urban district for investment projects</a:t>
            </a:r>
            <a:endParaRPr lang="ru-RU" dirty="0">
              <a:solidFill>
                <a:srgbClr val="000000"/>
              </a:solidFill>
              <a:latin typeface="Arial" charset="0"/>
            </a:endParaRPr>
          </a:p>
        </p:txBody>
      </p:sp>
      <p:sp>
        <p:nvSpPr>
          <p:cNvPr id="8" name="AutoShape 14"/>
          <p:cNvSpPr>
            <a:spLocks noChangeArrowheads="1"/>
          </p:cNvSpPr>
          <p:nvPr/>
        </p:nvSpPr>
        <p:spPr bwMode="auto">
          <a:xfrm>
            <a:off x="2786050" y="1857364"/>
            <a:ext cx="152400" cy="131762"/>
          </a:xfrm>
          <a:prstGeom prst="hexagon">
            <a:avLst>
              <a:gd name="adj" fmla="val 29157"/>
              <a:gd name="vf" fmla="val 115470"/>
            </a:avLst>
          </a:prstGeom>
          <a:solidFill>
            <a:srgbClr val="4F81BD"/>
          </a:solidFill>
          <a:ln w="25560">
            <a:solidFill>
              <a:srgbClr val="FFFFFF"/>
            </a:solidFill>
            <a:miter lim="800000"/>
            <a:headEnd/>
            <a:tailEnd/>
          </a:ln>
        </p:spPr>
        <p:txBody>
          <a:bodyPr wrap="none" anchor="ctr"/>
          <a:lstStyle/>
          <a:p>
            <a:pPr algn="ctr">
              <a:buClr>
                <a:srgbClr val="000000"/>
              </a:buClr>
              <a:buSzPct val="100000"/>
              <a:buFont typeface="Times New Roman" pitchFamily="18" charset="0"/>
              <a:buNone/>
            </a:pPr>
            <a:endParaRPr lang="ru-RU"/>
          </a:p>
        </p:txBody>
      </p:sp>
      <p:sp>
        <p:nvSpPr>
          <p:cNvPr id="9" name="AutoShape 14"/>
          <p:cNvSpPr>
            <a:spLocks noChangeArrowheads="1"/>
          </p:cNvSpPr>
          <p:nvPr/>
        </p:nvSpPr>
        <p:spPr bwMode="auto">
          <a:xfrm>
            <a:off x="2786050" y="2500306"/>
            <a:ext cx="152400" cy="131762"/>
          </a:xfrm>
          <a:prstGeom prst="hexagon">
            <a:avLst>
              <a:gd name="adj" fmla="val 29157"/>
              <a:gd name="vf" fmla="val 115470"/>
            </a:avLst>
          </a:prstGeom>
          <a:solidFill>
            <a:srgbClr val="4F81BD"/>
          </a:solidFill>
          <a:ln w="25560">
            <a:solidFill>
              <a:srgbClr val="FFFFFF"/>
            </a:solidFill>
            <a:miter lim="800000"/>
            <a:headEnd/>
            <a:tailEnd/>
          </a:ln>
        </p:spPr>
        <p:txBody>
          <a:bodyPr wrap="none" anchor="ctr"/>
          <a:lstStyle/>
          <a:p>
            <a:pPr algn="ctr">
              <a:buClr>
                <a:srgbClr val="000000"/>
              </a:buClr>
              <a:buSzPct val="100000"/>
              <a:buFont typeface="Times New Roman" pitchFamily="18" charset="0"/>
              <a:buNone/>
            </a:pPr>
            <a:endParaRPr lang="ru-RU"/>
          </a:p>
        </p:txBody>
      </p:sp>
      <p:sp>
        <p:nvSpPr>
          <p:cNvPr id="10" name="AutoShape 14"/>
          <p:cNvSpPr>
            <a:spLocks noChangeArrowheads="1"/>
          </p:cNvSpPr>
          <p:nvPr/>
        </p:nvSpPr>
        <p:spPr bwMode="auto">
          <a:xfrm>
            <a:off x="2786050" y="3286124"/>
            <a:ext cx="152400" cy="131762"/>
          </a:xfrm>
          <a:prstGeom prst="hexagon">
            <a:avLst>
              <a:gd name="adj" fmla="val 29157"/>
              <a:gd name="vf" fmla="val 115470"/>
            </a:avLst>
          </a:prstGeom>
          <a:solidFill>
            <a:srgbClr val="4F81BD"/>
          </a:solidFill>
          <a:ln w="25560">
            <a:solidFill>
              <a:srgbClr val="FFFFFF"/>
            </a:solidFill>
            <a:miter lim="800000"/>
            <a:headEnd/>
            <a:tailEnd/>
          </a:ln>
        </p:spPr>
        <p:txBody>
          <a:bodyPr wrap="none" anchor="ctr"/>
          <a:lstStyle/>
          <a:p>
            <a:pPr algn="ctr">
              <a:buClr>
                <a:srgbClr val="000000"/>
              </a:buClr>
              <a:buSzPct val="100000"/>
              <a:buFont typeface="Times New Roman" pitchFamily="18" charset="0"/>
              <a:buNone/>
            </a:pPr>
            <a:endParaRPr lang="ru-RU"/>
          </a:p>
        </p:txBody>
      </p:sp>
      <p:sp>
        <p:nvSpPr>
          <p:cNvPr id="11" name="AutoShape 14"/>
          <p:cNvSpPr>
            <a:spLocks noChangeArrowheads="1"/>
          </p:cNvSpPr>
          <p:nvPr/>
        </p:nvSpPr>
        <p:spPr bwMode="auto">
          <a:xfrm>
            <a:off x="2786050" y="4643446"/>
            <a:ext cx="152400" cy="131762"/>
          </a:xfrm>
          <a:prstGeom prst="hexagon">
            <a:avLst>
              <a:gd name="adj" fmla="val 29157"/>
              <a:gd name="vf" fmla="val 115470"/>
            </a:avLst>
          </a:prstGeom>
          <a:solidFill>
            <a:srgbClr val="4F81BD"/>
          </a:solidFill>
          <a:ln w="25560">
            <a:solidFill>
              <a:srgbClr val="FFFFFF"/>
            </a:solidFill>
            <a:miter lim="800000"/>
            <a:headEnd/>
            <a:tailEnd/>
          </a:ln>
        </p:spPr>
        <p:txBody>
          <a:bodyPr wrap="none" anchor="ctr"/>
          <a:lstStyle/>
          <a:p>
            <a:pPr algn="ctr">
              <a:buClr>
                <a:srgbClr val="000000"/>
              </a:buClr>
              <a:buSzPct val="100000"/>
              <a:buFont typeface="Times New Roman" pitchFamily="18" charset="0"/>
              <a:buNone/>
            </a:pPr>
            <a:endParaRPr lang="ru-RU"/>
          </a:p>
        </p:txBody>
      </p:sp>
      <p:sp>
        <p:nvSpPr>
          <p:cNvPr id="13" name="AutoShape 14"/>
          <p:cNvSpPr>
            <a:spLocks noChangeArrowheads="1"/>
          </p:cNvSpPr>
          <p:nvPr/>
        </p:nvSpPr>
        <p:spPr bwMode="auto">
          <a:xfrm>
            <a:off x="2786050" y="5572140"/>
            <a:ext cx="152400" cy="131762"/>
          </a:xfrm>
          <a:prstGeom prst="hexagon">
            <a:avLst>
              <a:gd name="adj" fmla="val 29157"/>
              <a:gd name="vf" fmla="val 115470"/>
            </a:avLst>
          </a:prstGeom>
          <a:solidFill>
            <a:srgbClr val="4F81BD"/>
          </a:solidFill>
          <a:ln w="25560">
            <a:solidFill>
              <a:srgbClr val="FFFFFF"/>
            </a:solidFill>
            <a:miter lim="800000"/>
            <a:headEnd/>
            <a:tailEnd/>
          </a:ln>
        </p:spPr>
        <p:txBody>
          <a:bodyPr wrap="none" anchor="ctr"/>
          <a:lstStyle/>
          <a:p>
            <a:pPr algn="ctr">
              <a:buClr>
                <a:srgbClr val="000000"/>
              </a:buClr>
              <a:buSzPct val="100000"/>
              <a:buFont typeface="Times New Roman" pitchFamily="18" charset="0"/>
              <a:buNone/>
            </a:pPr>
            <a:endParaRPr lang="ru-RU"/>
          </a:p>
        </p:txBody>
      </p:sp>
      <p:pic>
        <p:nvPicPr>
          <p:cNvPr id="2050" name="Picture 2"/>
          <p:cNvPicPr>
            <a:picLocks noChangeAspect="1" noChangeArrowheads="1"/>
          </p:cNvPicPr>
          <p:nvPr/>
        </p:nvPicPr>
        <p:blipFill>
          <a:blip r:embed="rId2" cstate="email"/>
          <a:srcRect/>
          <a:stretch>
            <a:fillRect/>
          </a:stretch>
        </p:blipFill>
        <p:spPr bwMode="auto">
          <a:xfrm>
            <a:off x="142844" y="1500174"/>
            <a:ext cx="2500330" cy="1775325"/>
          </a:xfrm>
          <a:prstGeom prst="rect">
            <a:avLst/>
          </a:prstGeom>
          <a:ln>
            <a:headEnd/>
            <a:tailEnd/>
          </a:ln>
        </p:spPr>
        <p:style>
          <a:lnRef idx="3">
            <a:schemeClr val="lt1"/>
          </a:lnRef>
          <a:fillRef idx="1">
            <a:schemeClr val="accent3"/>
          </a:fillRef>
          <a:effectRef idx="1">
            <a:schemeClr val="accent3"/>
          </a:effectRef>
          <a:fontRef idx="minor">
            <a:schemeClr val="lt1"/>
          </a:fontRef>
        </p:style>
      </p:pic>
      <p:pic>
        <p:nvPicPr>
          <p:cNvPr id="14" name="Picture 2"/>
          <p:cNvPicPr>
            <a:picLocks noChangeAspect="1" noChangeArrowheads="1"/>
          </p:cNvPicPr>
          <p:nvPr/>
        </p:nvPicPr>
        <p:blipFill>
          <a:blip r:embed="rId3" cstate="email"/>
          <a:srcRect/>
          <a:stretch>
            <a:fillRect/>
          </a:stretch>
        </p:blipFill>
        <p:spPr bwMode="auto">
          <a:xfrm>
            <a:off x="0" y="0"/>
            <a:ext cx="9144000" cy="928670"/>
          </a:xfrm>
          <a:prstGeom prst="rect">
            <a:avLst/>
          </a:prstGeom>
          <a:noFill/>
          <a:ln w="9525">
            <a:noFill/>
            <a:miter lim="800000"/>
            <a:headEnd/>
            <a:tailEnd/>
          </a:ln>
          <a:effectLst/>
        </p:spPr>
      </p:pic>
      <p:sp>
        <p:nvSpPr>
          <p:cNvPr id="17" name="Заголовок 11"/>
          <p:cNvSpPr txBox="1">
            <a:spLocks/>
          </p:cNvSpPr>
          <p:nvPr/>
        </p:nvSpPr>
        <p:spPr>
          <a:xfrm>
            <a:off x="285720" y="142852"/>
            <a:ext cx="8229600" cy="654032"/>
          </a:xfrm>
          <a:prstGeom prst="rect">
            <a:avLst/>
          </a:prstGeom>
        </p:spPr>
        <p:txBody>
          <a:bodyPr vert="horz" lIns="91440" tIns="45720" rIns="91440" bIns="45720" rtlCol="0" anchor="ctr">
            <a:normAutofit fontScale="90000" lnSpcReduction="10000"/>
            <a:scene3d>
              <a:camera prst="orthographicFront"/>
              <a:lightRig rig="glow" dir="tl">
                <a:rot lat="0" lon="0" rev="5400000"/>
              </a:lightRig>
            </a:scene3d>
            <a:sp3d contourW="12700">
              <a:bevelT w="25400" h="25400"/>
              <a:contourClr>
                <a:schemeClr val="accent6">
                  <a:shade val="73000"/>
                </a:schemeClr>
              </a:contourClr>
            </a:sp3d>
          </a:bodyPr>
          <a:lstStyle/>
          <a:p>
            <a:pPr lvl="0" algn="ctr">
              <a:spcBef>
                <a:spcPct val="0"/>
              </a:spcBef>
              <a:defRPr/>
            </a:pPr>
            <a:r>
              <a:rPr lang="en-US" sz="4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Petrovsky</a:t>
            </a: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 city district</a:t>
            </a:r>
            <a:endParaRPr kumimoji="0" lang="ru-RU" sz="4400" b="1" i="0" u="none" strike="noStrike" kern="120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endParaRPr>
          </a:p>
        </p:txBody>
      </p:sp>
      <p:pic>
        <p:nvPicPr>
          <p:cNvPr id="4098" name="Picture 2"/>
          <p:cNvPicPr>
            <a:picLocks noChangeAspect="1" noChangeArrowheads="1"/>
          </p:cNvPicPr>
          <p:nvPr/>
        </p:nvPicPr>
        <p:blipFill>
          <a:blip r:embed="rId4" cstate="email"/>
          <a:srcRect/>
          <a:stretch>
            <a:fillRect/>
          </a:stretch>
        </p:blipFill>
        <p:spPr bwMode="auto">
          <a:xfrm>
            <a:off x="142844" y="4214818"/>
            <a:ext cx="2500330" cy="1785950"/>
          </a:xfrm>
          <a:prstGeom prst="rect">
            <a:avLst/>
          </a:prstGeom>
          <a:ln>
            <a:headEnd/>
            <a:tailEnd/>
          </a:ln>
        </p:spPr>
        <p:style>
          <a:lnRef idx="3">
            <a:schemeClr val="lt1"/>
          </a:lnRef>
          <a:fillRef idx="1">
            <a:schemeClr val="accent1"/>
          </a:fillRef>
          <a:effectRef idx="1">
            <a:schemeClr val="accent1"/>
          </a:effectRef>
          <a:fontRef idx="minor">
            <a:schemeClr val="lt1"/>
          </a:fontRef>
        </p:style>
      </p:pic>
    </p:spTree>
  </p:cSld>
  <p:clrMapOvr>
    <a:masterClrMapping/>
  </p:clrMapOvr>
  <p:transition>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928670"/>
            <a:ext cx="9144000"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eaLnBrk="0" hangingPunct="0">
              <a:defRPr/>
            </a:pPr>
            <a:endParaRPr lang="ru-RU" sz="2000" b="1" dirty="0">
              <a:ln w="6350" cap="rnd">
                <a:solidFill>
                  <a:schemeClr val="bg1">
                    <a:lumMod val="75000"/>
                  </a:schemeClr>
                </a:solidFill>
              </a:ln>
              <a:solidFill>
                <a:srgbClr val="FFC000"/>
              </a:solidFill>
              <a:effectLst>
                <a:innerShdw blurRad="63500" dist="50800" dir="16200000">
                  <a:srgbClr val="FFC000">
                    <a:alpha val="50000"/>
                  </a:srgbClr>
                </a:innerShdw>
              </a:effectLst>
              <a:latin typeface="Bookman Old Style" pitchFamily="18" charset="0"/>
              <a:ea typeface="Times New Roman" pitchFamily="18" charset="0"/>
              <a:cs typeface="Times New Roman" pitchFamily="18" charset="0"/>
            </a:endParaRPr>
          </a:p>
        </p:txBody>
      </p:sp>
      <p:sp>
        <p:nvSpPr>
          <p:cNvPr id="6" name="Text Box 6"/>
          <p:cNvSpPr txBox="1">
            <a:spLocks noChangeArrowheads="1"/>
          </p:cNvSpPr>
          <p:nvPr/>
        </p:nvSpPr>
        <p:spPr bwMode="auto">
          <a:xfrm>
            <a:off x="0" y="928670"/>
            <a:ext cx="9144000" cy="285752"/>
          </a:xfrm>
          <a:prstGeom prst="rect">
            <a:avLst/>
          </a:prstGeom>
          <a:noFill/>
          <a:ln w="9525">
            <a:noFill/>
            <a:round/>
            <a:headEnd/>
            <a:tailEnd/>
          </a:ln>
        </p:spPr>
        <p:txBody>
          <a:bodyPr lIns="90000" tIns="46800" rIns="90000" bIns="46800" anchor="ct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PREFERENCES FOR INVESTORS AT THE ACCOUNT OF THE RED BUDGET</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ndParaRPr>
          </a:p>
        </p:txBody>
      </p:sp>
      <p:sp>
        <p:nvSpPr>
          <p:cNvPr id="8" name="AutoShape 14"/>
          <p:cNvSpPr>
            <a:spLocks noChangeArrowheads="1"/>
          </p:cNvSpPr>
          <p:nvPr/>
        </p:nvSpPr>
        <p:spPr bwMode="auto">
          <a:xfrm>
            <a:off x="2714612" y="1643050"/>
            <a:ext cx="152400" cy="131762"/>
          </a:xfrm>
          <a:prstGeom prst="hexagon">
            <a:avLst>
              <a:gd name="adj" fmla="val 29157"/>
              <a:gd name="vf" fmla="val 115470"/>
            </a:avLst>
          </a:prstGeom>
          <a:solidFill>
            <a:srgbClr val="4F81BD"/>
          </a:solidFill>
          <a:ln w="25560">
            <a:solidFill>
              <a:srgbClr val="FFFFFF"/>
            </a:solidFill>
            <a:miter lim="800000"/>
            <a:headEnd/>
            <a:tailEnd/>
          </a:ln>
        </p:spPr>
        <p:txBody>
          <a:bodyPr wrap="none" anchor="ctr"/>
          <a:lstStyle/>
          <a:p>
            <a:pPr algn="ctr">
              <a:buClr>
                <a:srgbClr val="000000"/>
              </a:buClr>
              <a:buSzPct val="100000"/>
              <a:buFont typeface="Times New Roman" pitchFamily="18" charset="0"/>
              <a:buNone/>
            </a:pPr>
            <a:endParaRPr lang="ru-RU"/>
          </a:p>
        </p:txBody>
      </p:sp>
      <p:sp>
        <p:nvSpPr>
          <p:cNvPr id="9" name="AutoShape 14"/>
          <p:cNvSpPr>
            <a:spLocks noChangeArrowheads="1"/>
          </p:cNvSpPr>
          <p:nvPr/>
        </p:nvSpPr>
        <p:spPr bwMode="auto">
          <a:xfrm>
            <a:off x="2714612" y="3714752"/>
            <a:ext cx="152400" cy="131762"/>
          </a:xfrm>
          <a:prstGeom prst="hexagon">
            <a:avLst>
              <a:gd name="adj" fmla="val 29157"/>
              <a:gd name="vf" fmla="val 115470"/>
            </a:avLst>
          </a:prstGeom>
          <a:solidFill>
            <a:srgbClr val="4F81BD"/>
          </a:solidFill>
          <a:ln w="25560">
            <a:solidFill>
              <a:srgbClr val="FFFFFF"/>
            </a:solidFill>
            <a:miter lim="800000"/>
            <a:headEnd/>
            <a:tailEnd/>
          </a:ln>
        </p:spPr>
        <p:txBody>
          <a:bodyPr wrap="none" anchor="ctr"/>
          <a:lstStyle/>
          <a:p>
            <a:pPr algn="ctr">
              <a:buClr>
                <a:srgbClr val="000000"/>
              </a:buClr>
              <a:buSzPct val="100000"/>
              <a:buFont typeface="Times New Roman" pitchFamily="18" charset="0"/>
              <a:buNone/>
            </a:pPr>
            <a:endParaRPr lang="ru-RU"/>
          </a:p>
        </p:txBody>
      </p:sp>
      <p:sp>
        <p:nvSpPr>
          <p:cNvPr id="16" name="Text Box 6"/>
          <p:cNvSpPr txBox="1">
            <a:spLocks noChangeArrowheads="1"/>
          </p:cNvSpPr>
          <p:nvPr/>
        </p:nvSpPr>
        <p:spPr bwMode="auto">
          <a:xfrm>
            <a:off x="2928926" y="1214422"/>
            <a:ext cx="6000792" cy="5500688"/>
          </a:xfrm>
          <a:prstGeom prst="rect">
            <a:avLst/>
          </a:prstGeom>
          <a:noFill/>
          <a:ln w="9525">
            <a:noFill/>
            <a:round/>
            <a:headEnd/>
            <a:tailEnd/>
          </a:ln>
        </p:spPr>
        <p:txBody>
          <a:bodyPr lIns="90000" tIns="46800" rIns="90000" bIns="46800"/>
          <a:lstStyle/>
          <a:p>
            <a:pPr>
              <a:spcBef>
                <a:spcPts val="3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dirty="0" smtClean="0"/>
          </a:p>
          <a:p>
            <a:pPr>
              <a:spcBef>
                <a:spcPts val="3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smtClean="0"/>
              <a:t> </a:t>
            </a:r>
            <a:r>
              <a:rPr lang="en-US" sz="1600" b="1" dirty="0" smtClean="0">
                <a:cs typeface="Times New Roman" pitchFamily="18" charset="0"/>
              </a:rPr>
              <a:t>A 70% reduction in the rental rate for the use of property owned by the Stavropol</a:t>
            </a:r>
          </a:p>
          <a:p>
            <a:pPr>
              <a:spcBef>
                <a:spcPts val="3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600" b="1" dirty="0" smtClean="0">
              <a:cs typeface="Times New Roman" pitchFamily="18" charset="0"/>
            </a:endParaRPr>
          </a:p>
          <a:p>
            <a:pPr>
              <a:spcBef>
                <a:spcPts val="3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cs typeface="Times New Roman" pitchFamily="18" charset="0"/>
              </a:rPr>
              <a:t>A 95% reduction in the rental rate for the use of production and office premises, facilities and buildings, equipment and other resources owned by the Stavropol Territory</a:t>
            </a:r>
          </a:p>
          <a:p>
            <a:pPr>
              <a:spcBef>
                <a:spcPts val="3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600" b="1" dirty="0" smtClean="0">
              <a:cs typeface="Times New Roman" pitchFamily="18" charset="0"/>
            </a:endParaRPr>
          </a:p>
          <a:p>
            <a:pPr>
              <a:spcBef>
                <a:spcPts val="3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cs typeface="Times New Roman" pitchFamily="18" charset="0"/>
              </a:rPr>
              <a:t>Decrease in the profit tax rate for business entities by 4.5% - for the estimated payback period set by the investment project and by 2.5% - after the payback of the investment project</a:t>
            </a:r>
            <a:endParaRPr lang="ru-RU" sz="1600" b="1" dirty="0" smtClean="0">
              <a:cs typeface="Times New Roman" pitchFamily="18" charset="0"/>
            </a:endParaRPr>
          </a:p>
          <a:p>
            <a:pPr>
              <a:spcBef>
                <a:spcPts val="350"/>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b="1" dirty="0" smtClean="0"/>
          </a:p>
          <a:p>
            <a:pPr>
              <a:spcBef>
                <a:spcPts val="350"/>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Provision of state guarantees to investors implementing investment projects that correspond to priority areas of investment activity in the territory of the Stavropol Territory.</a:t>
            </a:r>
            <a:endParaRPr lang="ru-RU" sz="1600" b="1" dirty="0" smtClean="0"/>
          </a:p>
          <a:p>
            <a:pPr>
              <a:spcBef>
                <a:spcPts val="350"/>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b="1" dirty="0" smtClean="0"/>
          </a:p>
          <a:p>
            <a:pPr>
              <a:spcBef>
                <a:spcPts val="350"/>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The tax rate of 5%</a:t>
            </a:r>
            <a:endParaRPr lang="ru-RU" sz="1600" b="1" dirty="0" smtClean="0"/>
          </a:p>
          <a:p>
            <a:pPr algn="just">
              <a:buClr>
                <a:srgbClr val="000000"/>
              </a:buClr>
              <a:buSzPct val="100000"/>
              <a:buFont typeface="Times New Roman" pitchFamily="18" charset="0"/>
              <a:buNone/>
            </a:pPr>
            <a:endParaRPr lang="en-US" sz="1600" b="1" dirty="0" smtClean="0"/>
          </a:p>
          <a:p>
            <a:pPr algn="just">
              <a:buClr>
                <a:srgbClr val="000000"/>
              </a:buClr>
              <a:buSzPct val="100000"/>
              <a:buFont typeface="Times New Roman" pitchFamily="18" charset="0"/>
              <a:buNone/>
            </a:pPr>
            <a:r>
              <a:rPr lang="en-US" sz="1600" b="1" dirty="0" smtClean="0"/>
              <a:t>Property tax 0% within 5 years after the adoption of the property as an object of fixed assets.</a:t>
            </a:r>
          </a:p>
          <a:p>
            <a:pPr>
              <a:spcBef>
                <a:spcPts val="350"/>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b="1" dirty="0" smtClean="0"/>
          </a:p>
          <a:p>
            <a:pPr>
              <a:spcBef>
                <a:spcPts val="350"/>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dirty="0" smtClean="0">
              <a:latin typeface="Arial" charset="0"/>
              <a:cs typeface="Arial" charset="0"/>
            </a:endParaRPr>
          </a:p>
          <a:p>
            <a:pPr>
              <a:spcBef>
                <a:spcPts val="350"/>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400" b="1" dirty="0" smtClean="0"/>
          </a:p>
          <a:p>
            <a:pPr>
              <a:spcBef>
                <a:spcPts val="3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b="1" dirty="0">
              <a:solidFill>
                <a:srgbClr val="000000"/>
              </a:solidFill>
              <a:latin typeface="Arial" charset="0"/>
            </a:endParaRPr>
          </a:p>
          <a:p>
            <a:pPr algn="ctr">
              <a:spcBef>
                <a:spcPts val="3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b="0" dirty="0">
              <a:solidFill>
                <a:srgbClr val="000000"/>
              </a:solidFill>
              <a:latin typeface="Arial" charset="0"/>
            </a:endParaRPr>
          </a:p>
          <a:p>
            <a:pPr>
              <a:spcBef>
                <a:spcPts val="3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b="0" dirty="0">
              <a:solidFill>
                <a:srgbClr val="000000"/>
              </a:solidFill>
              <a:latin typeface="Arial" charset="0"/>
            </a:endParaRPr>
          </a:p>
          <a:p>
            <a:pPr>
              <a:spcBef>
                <a:spcPts val="3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dirty="0">
              <a:solidFill>
                <a:srgbClr val="000000"/>
              </a:solidFill>
              <a:latin typeface="Arial" charset="0"/>
            </a:endParaRPr>
          </a:p>
          <a:p>
            <a:pPr>
              <a:spcBef>
                <a:spcPts val="3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b="0" dirty="0">
              <a:solidFill>
                <a:srgbClr val="000000"/>
              </a:solidFill>
              <a:latin typeface="Arial" charset="0"/>
            </a:endParaRPr>
          </a:p>
        </p:txBody>
      </p:sp>
      <p:sp>
        <p:nvSpPr>
          <p:cNvPr id="17" name="Text Box 10"/>
          <p:cNvSpPr txBox="1">
            <a:spLocks noChangeArrowheads="1"/>
          </p:cNvSpPr>
          <p:nvPr/>
        </p:nvSpPr>
        <p:spPr bwMode="auto">
          <a:xfrm>
            <a:off x="6000750" y="1285860"/>
            <a:ext cx="2928968" cy="5143500"/>
          </a:xfrm>
          <a:prstGeom prst="rect">
            <a:avLst/>
          </a:prstGeom>
          <a:noFill/>
          <a:ln w="9525">
            <a:noFill/>
            <a:round/>
            <a:headEnd/>
            <a:tailEnd/>
          </a:ln>
        </p:spPr>
        <p:txBody>
          <a:bodyPr lIns="90000" tIns="46800" rIns="90000" bIns="46800"/>
          <a:lstStyle/>
          <a:p>
            <a:pPr>
              <a:buClr>
                <a:srgbClr val="000000"/>
              </a:buClr>
              <a:buSzPct val="100000"/>
              <a:buFont typeface="Times New Roman" pitchFamily="18" charset="0"/>
              <a:buNone/>
            </a:pPr>
            <a:endParaRPr lang="ru-RU" sz="1400" b="1" dirty="0" smtClean="0"/>
          </a:p>
          <a:p>
            <a:pPr algn="just">
              <a:buClr>
                <a:srgbClr val="000000"/>
              </a:buClr>
              <a:buSzPct val="100000"/>
              <a:buFont typeface="Times New Roman" pitchFamily="18" charset="0"/>
              <a:buNone/>
            </a:pPr>
            <a:endParaRPr lang="en-US" sz="1400" b="1" dirty="0" smtClean="0"/>
          </a:p>
          <a:p>
            <a:pPr algn="ctr">
              <a:buClr>
                <a:srgbClr val="000000"/>
              </a:buClr>
              <a:buSzPct val="100000"/>
            </a:pPr>
            <a:endParaRPr lang="ru-RU" sz="1400" dirty="0">
              <a:latin typeface="Arial" charset="0"/>
              <a:cs typeface="Arial" charset="0"/>
            </a:endParaRPr>
          </a:p>
          <a:p>
            <a:pPr algn="ctr">
              <a:buClr>
                <a:srgbClr val="000000"/>
              </a:buClr>
              <a:buSzPct val="100000"/>
              <a:buFont typeface="Times New Roman" pitchFamily="18" charset="0"/>
              <a:buNone/>
            </a:pPr>
            <a:endParaRPr lang="ru-RU" sz="1400" b="0" dirty="0">
              <a:solidFill>
                <a:srgbClr val="000000"/>
              </a:solidFill>
              <a:latin typeface="Arial" charset="0"/>
              <a:cs typeface="Arial" charset="0"/>
            </a:endParaRPr>
          </a:p>
        </p:txBody>
      </p:sp>
      <p:sp>
        <p:nvSpPr>
          <p:cNvPr id="19" name="AutoShape 14"/>
          <p:cNvSpPr>
            <a:spLocks noChangeArrowheads="1"/>
          </p:cNvSpPr>
          <p:nvPr/>
        </p:nvSpPr>
        <p:spPr bwMode="auto">
          <a:xfrm>
            <a:off x="2714612" y="5643578"/>
            <a:ext cx="152400" cy="131762"/>
          </a:xfrm>
          <a:prstGeom prst="hexagon">
            <a:avLst>
              <a:gd name="adj" fmla="val 29157"/>
              <a:gd name="vf" fmla="val 115470"/>
            </a:avLst>
          </a:prstGeom>
          <a:solidFill>
            <a:srgbClr val="4F81BD"/>
          </a:solidFill>
          <a:ln w="25560">
            <a:solidFill>
              <a:srgbClr val="FFFFFF"/>
            </a:solidFill>
            <a:miter lim="800000"/>
            <a:headEnd/>
            <a:tailEnd/>
          </a:ln>
        </p:spPr>
        <p:txBody>
          <a:bodyPr wrap="none" anchor="ctr"/>
          <a:lstStyle/>
          <a:p>
            <a:pPr algn="ctr">
              <a:buClr>
                <a:srgbClr val="000000"/>
              </a:buClr>
              <a:buSzPct val="100000"/>
              <a:buFont typeface="Times New Roman" pitchFamily="18" charset="0"/>
              <a:buNone/>
            </a:pPr>
            <a:endParaRPr lang="ru-RU"/>
          </a:p>
        </p:txBody>
      </p:sp>
      <p:sp>
        <p:nvSpPr>
          <p:cNvPr id="20" name="AutoShape 14"/>
          <p:cNvSpPr>
            <a:spLocks noChangeArrowheads="1"/>
          </p:cNvSpPr>
          <p:nvPr/>
        </p:nvSpPr>
        <p:spPr bwMode="auto">
          <a:xfrm>
            <a:off x="2714612" y="4857760"/>
            <a:ext cx="152400" cy="131762"/>
          </a:xfrm>
          <a:prstGeom prst="hexagon">
            <a:avLst>
              <a:gd name="adj" fmla="val 29157"/>
              <a:gd name="vf" fmla="val 115470"/>
            </a:avLst>
          </a:prstGeom>
          <a:solidFill>
            <a:srgbClr val="4F81BD"/>
          </a:solidFill>
          <a:ln w="25560">
            <a:solidFill>
              <a:srgbClr val="FFFFFF"/>
            </a:solidFill>
            <a:miter lim="800000"/>
            <a:headEnd/>
            <a:tailEnd/>
          </a:ln>
        </p:spPr>
        <p:txBody>
          <a:bodyPr wrap="none" anchor="ctr"/>
          <a:lstStyle/>
          <a:p>
            <a:pPr algn="ctr">
              <a:buClr>
                <a:srgbClr val="000000"/>
              </a:buClr>
              <a:buSzPct val="100000"/>
              <a:buFont typeface="Times New Roman" pitchFamily="18" charset="0"/>
              <a:buNone/>
            </a:pPr>
            <a:endParaRPr lang="ru-RU"/>
          </a:p>
        </p:txBody>
      </p:sp>
      <p:sp>
        <p:nvSpPr>
          <p:cNvPr id="21" name="AutoShape 14"/>
          <p:cNvSpPr>
            <a:spLocks noChangeArrowheads="1"/>
          </p:cNvSpPr>
          <p:nvPr/>
        </p:nvSpPr>
        <p:spPr bwMode="auto">
          <a:xfrm>
            <a:off x="2714612" y="2643182"/>
            <a:ext cx="152400" cy="131762"/>
          </a:xfrm>
          <a:prstGeom prst="hexagon">
            <a:avLst>
              <a:gd name="adj" fmla="val 29157"/>
              <a:gd name="vf" fmla="val 115470"/>
            </a:avLst>
          </a:prstGeom>
          <a:solidFill>
            <a:srgbClr val="4F81BD"/>
          </a:solidFill>
          <a:ln w="25560">
            <a:solidFill>
              <a:srgbClr val="FFFFFF"/>
            </a:solidFill>
            <a:miter lim="800000"/>
            <a:headEnd/>
            <a:tailEnd/>
          </a:ln>
        </p:spPr>
        <p:txBody>
          <a:bodyPr wrap="none" anchor="ctr"/>
          <a:lstStyle/>
          <a:p>
            <a:pPr algn="ctr">
              <a:buClr>
                <a:srgbClr val="000000"/>
              </a:buClr>
              <a:buSzPct val="100000"/>
              <a:buFont typeface="Times New Roman" pitchFamily="18" charset="0"/>
              <a:buNone/>
            </a:pPr>
            <a:endParaRPr lang="ru-RU"/>
          </a:p>
        </p:txBody>
      </p:sp>
      <p:pic>
        <p:nvPicPr>
          <p:cNvPr id="2" name="Picture 2"/>
          <p:cNvPicPr>
            <a:picLocks noChangeAspect="1" noChangeArrowheads="1"/>
          </p:cNvPicPr>
          <p:nvPr/>
        </p:nvPicPr>
        <p:blipFill>
          <a:blip r:embed="rId2" cstate="email"/>
          <a:srcRect/>
          <a:stretch>
            <a:fillRect/>
          </a:stretch>
        </p:blipFill>
        <p:spPr bwMode="auto">
          <a:xfrm>
            <a:off x="214282" y="1643050"/>
            <a:ext cx="2214578" cy="1514476"/>
          </a:xfrm>
          <a:prstGeom prst="rect">
            <a:avLst/>
          </a:prstGeom>
          <a:ln>
            <a:headEnd/>
            <a:tailEnd/>
          </a:ln>
        </p:spPr>
        <p:style>
          <a:lnRef idx="3">
            <a:schemeClr val="lt1"/>
          </a:lnRef>
          <a:fillRef idx="1">
            <a:schemeClr val="accent2"/>
          </a:fillRef>
          <a:effectRef idx="1">
            <a:schemeClr val="accent2"/>
          </a:effectRef>
          <a:fontRef idx="minor">
            <a:schemeClr val="lt1"/>
          </a:fontRef>
        </p:style>
      </p:pic>
      <p:pic>
        <p:nvPicPr>
          <p:cNvPr id="1027" name="Picture 3"/>
          <p:cNvPicPr>
            <a:picLocks noChangeAspect="1" noChangeArrowheads="1"/>
          </p:cNvPicPr>
          <p:nvPr/>
        </p:nvPicPr>
        <p:blipFill>
          <a:blip r:embed="rId3" cstate="email"/>
          <a:srcRect/>
          <a:stretch>
            <a:fillRect/>
          </a:stretch>
        </p:blipFill>
        <p:spPr bwMode="auto">
          <a:xfrm>
            <a:off x="142845" y="4000504"/>
            <a:ext cx="2357454" cy="1685919"/>
          </a:xfrm>
          <a:prstGeom prst="rect">
            <a:avLst/>
          </a:prstGeom>
          <a:ln>
            <a:headEnd/>
            <a:tailEnd/>
          </a:ln>
        </p:spPr>
        <p:style>
          <a:lnRef idx="3">
            <a:schemeClr val="lt1"/>
          </a:lnRef>
          <a:fillRef idx="1">
            <a:schemeClr val="accent2"/>
          </a:fillRef>
          <a:effectRef idx="1">
            <a:schemeClr val="accent2"/>
          </a:effectRef>
          <a:fontRef idx="minor">
            <a:schemeClr val="lt1"/>
          </a:fontRef>
        </p:style>
      </p:pic>
      <p:sp>
        <p:nvSpPr>
          <p:cNvPr id="22" name="AutoShape 14"/>
          <p:cNvSpPr>
            <a:spLocks noChangeArrowheads="1"/>
          </p:cNvSpPr>
          <p:nvPr/>
        </p:nvSpPr>
        <p:spPr bwMode="auto">
          <a:xfrm>
            <a:off x="2714612" y="6286520"/>
            <a:ext cx="152400" cy="131762"/>
          </a:xfrm>
          <a:prstGeom prst="hexagon">
            <a:avLst>
              <a:gd name="adj" fmla="val 29157"/>
              <a:gd name="vf" fmla="val 115470"/>
            </a:avLst>
          </a:prstGeom>
          <a:solidFill>
            <a:srgbClr val="4F81BD"/>
          </a:solidFill>
          <a:ln w="25560">
            <a:solidFill>
              <a:srgbClr val="FFFFFF"/>
            </a:solidFill>
            <a:miter lim="800000"/>
            <a:headEnd/>
            <a:tailEnd/>
          </a:ln>
        </p:spPr>
        <p:txBody>
          <a:bodyPr wrap="none" anchor="ctr"/>
          <a:lstStyle/>
          <a:p>
            <a:pPr algn="ctr">
              <a:buClr>
                <a:srgbClr val="000000"/>
              </a:buClr>
              <a:buSzPct val="100000"/>
              <a:buFont typeface="Times New Roman" pitchFamily="18" charset="0"/>
              <a:buNone/>
            </a:pPr>
            <a:endParaRPr lang="ru-RU"/>
          </a:p>
        </p:txBody>
      </p:sp>
      <p:pic>
        <p:nvPicPr>
          <p:cNvPr id="26" name="Picture 2"/>
          <p:cNvPicPr>
            <a:picLocks noChangeAspect="1" noChangeArrowheads="1"/>
          </p:cNvPicPr>
          <p:nvPr/>
        </p:nvPicPr>
        <p:blipFill>
          <a:blip r:embed="rId4" cstate="email"/>
          <a:srcRect/>
          <a:stretch>
            <a:fillRect/>
          </a:stretch>
        </p:blipFill>
        <p:spPr bwMode="auto">
          <a:xfrm>
            <a:off x="0" y="0"/>
            <a:ext cx="9144000" cy="928670"/>
          </a:xfrm>
          <a:prstGeom prst="rect">
            <a:avLst/>
          </a:prstGeom>
          <a:noFill/>
          <a:ln w="9525">
            <a:noFill/>
            <a:miter lim="800000"/>
            <a:headEnd/>
            <a:tailEnd/>
          </a:ln>
          <a:effectLst/>
        </p:spPr>
      </p:pic>
      <p:sp>
        <p:nvSpPr>
          <p:cNvPr id="28" name="Заголовок 11"/>
          <p:cNvSpPr txBox="1">
            <a:spLocks/>
          </p:cNvSpPr>
          <p:nvPr/>
        </p:nvSpPr>
        <p:spPr>
          <a:xfrm>
            <a:off x="428596" y="142852"/>
            <a:ext cx="8229600" cy="654032"/>
          </a:xfrm>
          <a:prstGeom prst="rect">
            <a:avLst/>
          </a:prstGeom>
        </p:spPr>
        <p:txBody>
          <a:bodyPr vert="horz" lIns="91440" tIns="45720" rIns="91440" bIns="45720" rtlCol="0" anchor="ctr">
            <a:normAutofit fontScale="90000" lnSpcReduction="10000"/>
            <a:scene3d>
              <a:camera prst="orthographicFront"/>
              <a:lightRig rig="glow" dir="tl">
                <a:rot lat="0" lon="0" rev="5400000"/>
              </a:lightRig>
            </a:scene3d>
            <a:sp3d contourW="12700">
              <a:bevelT w="25400" h="25400"/>
              <a:contourClr>
                <a:schemeClr val="accent6">
                  <a:shade val="73000"/>
                </a:schemeClr>
              </a:contourClr>
            </a:sp3d>
          </a:bodyPr>
          <a:lstStyle/>
          <a:p>
            <a:pPr lvl="0" algn="ctr">
              <a:spcBef>
                <a:spcPct val="0"/>
              </a:spcBef>
              <a:defRPr/>
            </a:pPr>
            <a:r>
              <a:rPr lang="en-US" sz="4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Petrovsky</a:t>
            </a: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 city district</a:t>
            </a:r>
            <a:endParaRPr kumimoji="0" lang="ru-RU" sz="4400" b="1" i="0" u="none" strike="noStrike" kern="120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endParaRPr>
          </a:p>
        </p:txBody>
      </p:sp>
    </p:spTree>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928670"/>
            <a:ext cx="9144000"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eaLnBrk="0" hangingPunct="0">
              <a:defRPr/>
            </a:pPr>
            <a:endParaRPr lang="ru-RU" sz="2000" b="1" dirty="0">
              <a:ln w="6350" cap="rnd">
                <a:solidFill>
                  <a:schemeClr val="bg1">
                    <a:lumMod val="75000"/>
                  </a:schemeClr>
                </a:solidFill>
              </a:ln>
              <a:solidFill>
                <a:srgbClr val="FFC000"/>
              </a:solidFill>
              <a:effectLst>
                <a:innerShdw blurRad="63500" dist="50800" dir="16200000">
                  <a:srgbClr val="FFC000">
                    <a:alpha val="50000"/>
                  </a:srgbClr>
                </a:innerShdw>
              </a:effectLst>
              <a:latin typeface="Bookman Old Style" pitchFamily="18" charset="0"/>
              <a:ea typeface="Times New Roman" pitchFamily="18" charset="0"/>
              <a:cs typeface="Times New Roman" pitchFamily="18" charset="0"/>
            </a:endParaRPr>
          </a:p>
        </p:txBody>
      </p:sp>
      <p:sp>
        <p:nvSpPr>
          <p:cNvPr id="6" name="Text Box 6"/>
          <p:cNvSpPr txBox="1">
            <a:spLocks noChangeArrowheads="1"/>
          </p:cNvSpPr>
          <p:nvPr/>
        </p:nvSpPr>
        <p:spPr bwMode="auto">
          <a:xfrm>
            <a:off x="0" y="928670"/>
            <a:ext cx="9144000" cy="285752"/>
          </a:xfrm>
          <a:prstGeom prst="rect">
            <a:avLst/>
          </a:prstGeom>
          <a:noFill/>
          <a:ln w="9525">
            <a:noFill/>
            <a:round/>
            <a:headEnd/>
            <a:tailEnd/>
          </a:ln>
        </p:spPr>
        <p:txBody>
          <a:bodyPr lIns="90000" tIns="46800" rIns="90000" bIns="46800" anchor="ctr"/>
          <a:lstStyle/>
          <a:p>
            <a:pPr algn="ctr">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b="1" dirty="0" smtClean="0">
              <a:ln w="1905"/>
              <a:solidFill>
                <a:srgbClr val="FFFFFF"/>
              </a:solidFill>
              <a:effectLst>
                <a:innerShdw blurRad="69850" dist="43180" dir="5400000">
                  <a:srgbClr val="000000">
                    <a:alpha val="65000"/>
                  </a:srgbClr>
                </a:innerShdw>
              </a:effectLst>
              <a:latin typeface="Arial" charset="0"/>
            </a:endParaRPr>
          </a:p>
          <a:p>
            <a:pPr algn="ctr">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b="1" dirty="0" smtClean="0">
              <a:ln w="1905"/>
              <a:solidFill>
                <a:srgbClr val="FFFFFF"/>
              </a:solidFill>
              <a:effectLst>
                <a:innerShdw blurRad="69850" dist="43180" dir="5400000">
                  <a:srgbClr val="000000">
                    <a:alpha val="65000"/>
                  </a:srgbClr>
                </a:innerShdw>
              </a:effectLst>
              <a:latin typeface="Arial" charset="0"/>
            </a:endParaRPr>
          </a:p>
          <a:p>
            <a:pPr>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Large investment projects </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Investment size</a:t>
            </a:r>
            <a:endParaRPr lang="ru-RU" dirty="0" smtClean="0">
              <a:solidFill>
                <a:srgbClr val="FFFFFF"/>
              </a:solidFill>
              <a:latin typeface="Arial" charset="0"/>
            </a:endParaRPr>
          </a:p>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ndParaRPr>
          </a:p>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ndParaRPr>
          </a:p>
        </p:txBody>
      </p:sp>
      <p:pic>
        <p:nvPicPr>
          <p:cNvPr id="26" name="Picture 2"/>
          <p:cNvPicPr>
            <a:picLocks noChangeAspect="1" noChangeArrowheads="1"/>
          </p:cNvPicPr>
          <p:nvPr/>
        </p:nvPicPr>
        <p:blipFill>
          <a:blip r:embed="rId2" cstate="email"/>
          <a:srcRect/>
          <a:stretch>
            <a:fillRect/>
          </a:stretch>
        </p:blipFill>
        <p:spPr bwMode="auto">
          <a:xfrm>
            <a:off x="0" y="0"/>
            <a:ext cx="9144000" cy="928670"/>
          </a:xfrm>
          <a:prstGeom prst="rect">
            <a:avLst/>
          </a:prstGeom>
          <a:noFill/>
          <a:ln w="9525">
            <a:noFill/>
            <a:miter lim="800000"/>
            <a:headEnd/>
            <a:tailEnd/>
          </a:ln>
          <a:effectLst/>
        </p:spPr>
      </p:pic>
      <p:sp>
        <p:nvSpPr>
          <p:cNvPr id="28" name="Заголовок 11"/>
          <p:cNvSpPr txBox="1">
            <a:spLocks/>
          </p:cNvSpPr>
          <p:nvPr/>
        </p:nvSpPr>
        <p:spPr>
          <a:xfrm>
            <a:off x="428596" y="142852"/>
            <a:ext cx="8229600" cy="654032"/>
          </a:xfrm>
          <a:prstGeom prst="rect">
            <a:avLst/>
          </a:prstGeom>
        </p:spPr>
        <p:txBody>
          <a:bodyPr vert="horz" lIns="91440" tIns="45720" rIns="91440" bIns="45720" rtlCol="0" anchor="ctr">
            <a:normAutofit fontScale="90000" lnSpcReduction="10000"/>
            <a:scene3d>
              <a:camera prst="orthographicFront"/>
              <a:lightRig rig="glow" dir="tl">
                <a:rot lat="0" lon="0" rev="5400000"/>
              </a:lightRig>
            </a:scene3d>
            <a:sp3d contourW="12700">
              <a:bevelT w="25400" h="25400"/>
              <a:contourClr>
                <a:schemeClr val="accent6">
                  <a:shade val="73000"/>
                </a:schemeClr>
              </a:contourClr>
            </a:sp3d>
          </a:bodyPr>
          <a:lstStyle/>
          <a:p>
            <a:pPr lvl="0" algn="ctr">
              <a:spcBef>
                <a:spcPct val="0"/>
              </a:spcBef>
              <a:defRPr/>
            </a:pPr>
            <a:r>
              <a:rPr lang="en-US" sz="4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Petrovsky</a:t>
            </a: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city district</a:t>
            </a:r>
            <a:endParaRPr lang="ru-RU"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26" name="Picture 2"/>
          <p:cNvPicPr>
            <a:picLocks noChangeAspect="1" noChangeArrowheads="1"/>
          </p:cNvPicPr>
          <p:nvPr/>
        </p:nvPicPr>
        <p:blipFill>
          <a:blip r:embed="rId3" cstate="email"/>
          <a:srcRect/>
          <a:stretch>
            <a:fillRect/>
          </a:stretch>
        </p:blipFill>
        <p:spPr bwMode="auto">
          <a:xfrm>
            <a:off x="428596" y="2285992"/>
            <a:ext cx="1714512" cy="342902"/>
          </a:xfrm>
          <a:prstGeom prst="rect">
            <a:avLst/>
          </a:prstGeom>
          <a:noFill/>
          <a:ln w="9525">
            <a:noFill/>
            <a:miter lim="800000"/>
            <a:headEnd/>
            <a:tailEnd/>
          </a:ln>
          <a:effectLst/>
        </p:spPr>
      </p:pic>
      <p:pic>
        <p:nvPicPr>
          <p:cNvPr id="3" name="Picture 3"/>
          <p:cNvPicPr>
            <a:picLocks noChangeAspect="1" noChangeArrowheads="1"/>
          </p:cNvPicPr>
          <p:nvPr/>
        </p:nvPicPr>
        <p:blipFill>
          <a:blip r:embed="rId4" cstate="email"/>
          <a:srcRect/>
          <a:stretch>
            <a:fillRect/>
          </a:stretch>
        </p:blipFill>
        <p:spPr bwMode="auto">
          <a:xfrm>
            <a:off x="214282" y="1428736"/>
            <a:ext cx="1857388" cy="371477"/>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email"/>
          <a:srcRect/>
          <a:stretch>
            <a:fillRect/>
          </a:stretch>
        </p:blipFill>
        <p:spPr bwMode="auto">
          <a:xfrm>
            <a:off x="285720" y="4857760"/>
            <a:ext cx="1714512" cy="1232306"/>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email"/>
          <a:srcRect/>
          <a:stretch>
            <a:fillRect/>
          </a:stretch>
        </p:blipFill>
        <p:spPr bwMode="auto">
          <a:xfrm>
            <a:off x="2285984" y="2714620"/>
            <a:ext cx="1785950" cy="370795"/>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cstate="email"/>
          <a:srcRect/>
          <a:stretch>
            <a:fillRect/>
          </a:stretch>
        </p:blipFill>
        <p:spPr bwMode="auto">
          <a:xfrm>
            <a:off x="285720" y="3286124"/>
            <a:ext cx="1714512" cy="1071570"/>
          </a:xfrm>
          <a:prstGeom prst="rect">
            <a:avLst/>
          </a:prstGeom>
          <a:noFill/>
          <a:ln w="9525">
            <a:noFill/>
            <a:miter lim="800000"/>
            <a:headEnd/>
            <a:tailEnd/>
          </a:ln>
          <a:effectLst/>
        </p:spPr>
      </p:pic>
      <p:pic>
        <p:nvPicPr>
          <p:cNvPr id="1031" name="Picture 7"/>
          <p:cNvPicPr>
            <a:picLocks noChangeAspect="1" noChangeArrowheads="1"/>
          </p:cNvPicPr>
          <p:nvPr/>
        </p:nvPicPr>
        <p:blipFill>
          <a:blip r:embed="rId8" cstate="email"/>
          <a:srcRect/>
          <a:stretch>
            <a:fillRect/>
          </a:stretch>
        </p:blipFill>
        <p:spPr bwMode="auto">
          <a:xfrm>
            <a:off x="2428860" y="4929198"/>
            <a:ext cx="1714512" cy="1214446"/>
          </a:xfrm>
          <a:prstGeom prst="rect">
            <a:avLst/>
          </a:prstGeom>
          <a:noFill/>
          <a:ln w="9525">
            <a:noFill/>
            <a:miter lim="800000"/>
            <a:headEnd/>
            <a:tailEnd/>
          </a:ln>
          <a:effectLst/>
        </p:spPr>
      </p:pic>
      <p:pic>
        <p:nvPicPr>
          <p:cNvPr id="1032" name="Picture 8" descr="C:\Users\000\Desktop\1572b.jpg"/>
          <p:cNvPicPr>
            <a:picLocks noChangeAspect="1" noChangeArrowheads="1"/>
          </p:cNvPicPr>
          <p:nvPr/>
        </p:nvPicPr>
        <p:blipFill>
          <a:blip r:embed="rId9" cstate="email"/>
          <a:srcRect/>
          <a:stretch>
            <a:fillRect/>
          </a:stretch>
        </p:blipFill>
        <p:spPr bwMode="auto">
          <a:xfrm>
            <a:off x="2500298" y="3500438"/>
            <a:ext cx="1357322" cy="1166802"/>
          </a:xfrm>
          <a:prstGeom prst="rect">
            <a:avLst/>
          </a:prstGeom>
          <a:noFill/>
        </p:spPr>
      </p:pic>
      <p:pic>
        <p:nvPicPr>
          <p:cNvPr id="1033" name="Picture 9" descr="C:\Users\000\Desktop\logo_1.jpg"/>
          <p:cNvPicPr>
            <a:picLocks noChangeAspect="1" noChangeArrowheads="1"/>
          </p:cNvPicPr>
          <p:nvPr/>
        </p:nvPicPr>
        <p:blipFill>
          <a:blip r:embed="rId10"/>
          <a:srcRect/>
          <a:stretch>
            <a:fillRect/>
          </a:stretch>
        </p:blipFill>
        <p:spPr bwMode="auto">
          <a:xfrm>
            <a:off x="2428860" y="1571612"/>
            <a:ext cx="1428760" cy="500066"/>
          </a:xfrm>
          <a:prstGeom prst="rect">
            <a:avLst/>
          </a:prstGeom>
          <a:noFill/>
        </p:spPr>
      </p:pic>
      <p:graphicFrame>
        <p:nvGraphicFramePr>
          <p:cNvPr id="27" name="Диаграмма 26"/>
          <p:cNvGraphicFramePr/>
          <p:nvPr/>
        </p:nvGraphicFramePr>
        <p:xfrm>
          <a:off x="4214810" y="1857364"/>
          <a:ext cx="4786346" cy="4143404"/>
        </p:xfrm>
        <a:graphic>
          <a:graphicData uri="http://schemas.openxmlformats.org/drawingml/2006/chart">
            <c:chart xmlns:c="http://schemas.openxmlformats.org/drawingml/2006/chart" xmlns:r="http://schemas.openxmlformats.org/officeDocument/2006/relationships" r:id="rId11"/>
          </a:graphicData>
        </a:graphic>
      </p:graphicFrame>
    </p:spTree>
  </p:cSld>
  <p:clrMapOvr>
    <a:masterClrMapping/>
  </p:clrMapOvr>
  <p:transition>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936000"/>
            <a:ext cx="9144000" cy="360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eaLnBrk="0" hangingPunct="0">
              <a:defRPr/>
            </a:pPr>
            <a:endParaRPr lang="ru-RU" sz="2000" b="1" dirty="0">
              <a:ln w="6350" cap="rnd">
                <a:solidFill>
                  <a:schemeClr val="bg1">
                    <a:lumMod val="75000"/>
                  </a:schemeClr>
                </a:solidFill>
              </a:ln>
              <a:solidFill>
                <a:srgbClr val="990033"/>
              </a:solidFill>
              <a:effectLst>
                <a:innerShdw blurRad="63500" dist="50800" dir="16200000">
                  <a:srgbClr val="FFC000">
                    <a:alpha val="50000"/>
                  </a:srgbClr>
                </a:innerShdw>
              </a:effectLst>
              <a:latin typeface="Bookman Old Style" pitchFamily="18" charset="0"/>
              <a:ea typeface="Times New Roman" pitchFamily="18" charset="0"/>
              <a:cs typeface="Times New Roman" pitchFamily="18" charset="0"/>
            </a:endParaRPr>
          </a:p>
        </p:txBody>
      </p:sp>
      <p:sp>
        <p:nvSpPr>
          <p:cNvPr id="13" name="Прямоугольник 12"/>
          <p:cNvSpPr/>
          <p:nvPr/>
        </p:nvSpPr>
        <p:spPr>
          <a:xfrm>
            <a:off x="0" y="928670"/>
            <a:ext cx="9144000" cy="360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eaLnBrk="0" hangingPunct="0">
              <a:defRPr/>
            </a:pP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a typeface="Times New Roman" pitchFamily="18" charset="0"/>
                <a:cs typeface="Times New Roman" pitchFamily="18" charset="0"/>
              </a:rPr>
              <a:t>TRANSPORT INFRASTRUCTURE</a:t>
            </a:r>
          </a:p>
        </p:txBody>
      </p:sp>
      <p:pic>
        <p:nvPicPr>
          <p:cNvPr id="2052" name="Picture 4"/>
          <p:cNvPicPr>
            <a:picLocks noChangeAspect="1" noChangeArrowheads="1"/>
          </p:cNvPicPr>
          <p:nvPr/>
        </p:nvPicPr>
        <p:blipFill>
          <a:blip r:embed="rId3" cstate="email"/>
          <a:srcRect/>
          <a:stretch>
            <a:fillRect/>
          </a:stretch>
        </p:blipFill>
        <p:spPr bwMode="auto">
          <a:xfrm>
            <a:off x="0" y="1714488"/>
            <a:ext cx="4714908" cy="5143512"/>
          </a:xfrm>
          <a:prstGeom prst="rect">
            <a:avLst/>
          </a:prstGeom>
          <a:noFill/>
          <a:ln w="9525">
            <a:noFill/>
            <a:miter lim="800000"/>
            <a:headEnd/>
            <a:tailEnd/>
          </a:ln>
          <a:effectLst/>
        </p:spPr>
      </p:pic>
      <p:sp>
        <p:nvSpPr>
          <p:cNvPr id="21" name="TextBox 20"/>
          <p:cNvSpPr txBox="1"/>
          <p:nvPr/>
        </p:nvSpPr>
        <p:spPr>
          <a:xfrm rot="15217983">
            <a:off x="167434" y="4037592"/>
            <a:ext cx="857256" cy="246221"/>
          </a:xfrm>
          <a:prstGeom prst="rect">
            <a:avLst/>
          </a:prstGeom>
          <a:noFill/>
        </p:spPr>
        <p:txBody>
          <a:bodyPr wrap="square" rtlCol="0">
            <a:spAutoFit/>
          </a:bodyPr>
          <a:lstStyle/>
          <a:p>
            <a:r>
              <a:rPr lang="en-US" sz="1000" dirty="0" smtClean="0"/>
              <a:t>Stavropol</a:t>
            </a:r>
            <a:endParaRPr lang="ru-RU" sz="1000" dirty="0" smtClean="0"/>
          </a:p>
        </p:txBody>
      </p:sp>
      <p:sp>
        <p:nvSpPr>
          <p:cNvPr id="22" name="TextBox 21"/>
          <p:cNvSpPr txBox="1"/>
          <p:nvPr/>
        </p:nvSpPr>
        <p:spPr>
          <a:xfrm>
            <a:off x="4643406" y="1357298"/>
            <a:ext cx="4500594" cy="338554"/>
          </a:xfrm>
          <a:prstGeom prst="rect">
            <a:avLst/>
          </a:prstGeom>
          <a:noFill/>
        </p:spPr>
        <p:txBody>
          <a:bodyPr wrap="square" rtlCol="0">
            <a:spAutoFit/>
          </a:bodyPr>
          <a:lstStyle/>
          <a:p>
            <a:pPr algn="ctr"/>
            <a:r>
              <a:rPr lang="en-US" sz="1600" b="1" dirty="0" smtClean="0"/>
              <a:t>Railway</a:t>
            </a:r>
          </a:p>
        </p:txBody>
      </p:sp>
      <p:sp>
        <p:nvSpPr>
          <p:cNvPr id="23" name="TextBox 22"/>
          <p:cNvSpPr txBox="1"/>
          <p:nvPr/>
        </p:nvSpPr>
        <p:spPr>
          <a:xfrm rot="17022383">
            <a:off x="3721597" y="5323118"/>
            <a:ext cx="857256" cy="246221"/>
          </a:xfrm>
          <a:prstGeom prst="rect">
            <a:avLst/>
          </a:prstGeom>
          <a:noFill/>
        </p:spPr>
        <p:txBody>
          <a:bodyPr wrap="square" rtlCol="0">
            <a:spAutoFit/>
          </a:bodyPr>
          <a:lstStyle/>
          <a:p>
            <a:r>
              <a:rPr lang="en-US" sz="1000" dirty="0" err="1" smtClean="0"/>
              <a:t>Budennovsk</a:t>
            </a:r>
            <a:endParaRPr lang="ru-RU" sz="1000" dirty="0" smtClean="0"/>
          </a:p>
        </p:txBody>
      </p:sp>
      <p:sp>
        <p:nvSpPr>
          <p:cNvPr id="24" name="TextBox 23"/>
          <p:cNvSpPr txBox="1"/>
          <p:nvPr/>
        </p:nvSpPr>
        <p:spPr>
          <a:xfrm rot="21439976">
            <a:off x="2862521" y="6459115"/>
            <a:ext cx="1283024" cy="246221"/>
          </a:xfrm>
          <a:prstGeom prst="rect">
            <a:avLst/>
          </a:prstGeom>
          <a:noFill/>
        </p:spPr>
        <p:txBody>
          <a:bodyPr wrap="square" rtlCol="0">
            <a:spAutoFit/>
          </a:bodyPr>
          <a:lstStyle/>
          <a:p>
            <a:r>
              <a:rPr lang="en-US" sz="1000" dirty="0" smtClean="0"/>
              <a:t>Mineral Waters</a:t>
            </a:r>
            <a:endParaRPr lang="ru-RU" sz="1000" dirty="0" smtClean="0"/>
          </a:p>
        </p:txBody>
      </p:sp>
      <p:sp>
        <p:nvSpPr>
          <p:cNvPr id="25" name="TextBox 24"/>
          <p:cNvSpPr txBox="1"/>
          <p:nvPr/>
        </p:nvSpPr>
        <p:spPr>
          <a:xfrm>
            <a:off x="2928926" y="1714488"/>
            <a:ext cx="1785950" cy="1600438"/>
          </a:xfrm>
          <a:prstGeom prst="rect">
            <a:avLst/>
          </a:prstGeom>
          <a:noFill/>
        </p:spPr>
        <p:txBody>
          <a:bodyPr wrap="square" rtlCol="0">
            <a:spAutoFit/>
          </a:bodyPr>
          <a:lstStyle/>
          <a:p>
            <a:r>
              <a:rPr lang="en-US" sz="1400" dirty="0" smtClean="0"/>
              <a:t>Distance:</a:t>
            </a:r>
          </a:p>
          <a:p>
            <a:r>
              <a:rPr lang="en-US" sz="1400" dirty="0" smtClean="0"/>
              <a:t>Stavropol - 47 miles</a:t>
            </a:r>
          </a:p>
          <a:p>
            <a:r>
              <a:rPr lang="en-US" sz="1400" dirty="0" err="1" smtClean="0"/>
              <a:t>Budennovsk</a:t>
            </a:r>
            <a:r>
              <a:rPr lang="en-US" sz="1400" dirty="0" smtClean="0"/>
              <a:t> - 135 miles</a:t>
            </a:r>
          </a:p>
          <a:p>
            <a:r>
              <a:rPr lang="en-US" sz="1400" dirty="0" smtClean="0"/>
              <a:t>Mineral Waters - 157 km</a:t>
            </a:r>
          </a:p>
          <a:p>
            <a:r>
              <a:rPr lang="en-US" sz="1400" dirty="0" err="1" smtClean="0"/>
              <a:t>Elista</a:t>
            </a:r>
            <a:r>
              <a:rPr lang="en-US" sz="1400" dirty="0" smtClean="0"/>
              <a:t> -195km</a:t>
            </a:r>
            <a:endParaRPr lang="ru-RU" sz="1400" dirty="0" smtClean="0"/>
          </a:p>
        </p:txBody>
      </p:sp>
      <p:pic>
        <p:nvPicPr>
          <p:cNvPr id="2054" name="Picture 6"/>
          <p:cNvPicPr>
            <a:picLocks noChangeAspect="1" noChangeArrowheads="1"/>
          </p:cNvPicPr>
          <p:nvPr/>
        </p:nvPicPr>
        <p:blipFill>
          <a:blip r:embed="rId4"/>
          <a:srcRect/>
          <a:stretch>
            <a:fillRect/>
          </a:stretch>
        </p:blipFill>
        <p:spPr bwMode="auto">
          <a:xfrm>
            <a:off x="4714877" y="1714488"/>
            <a:ext cx="4429124" cy="5143512"/>
          </a:xfrm>
          <a:prstGeom prst="rect">
            <a:avLst/>
          </a:prstGeom>
          <a:noFill/>
          <a:ln w="9525">
            <a:noFill/>
            <a:miter lim="800000"/>
            <a:headEnd/>
            <a:tailEnd/>
          </a:ln>
          <a:effectLst/>
        </p:spPr>
      </p:pic>
      <p:sp>
        <p:nvSpPr>
          <p:cNvPr id="26" name="TextBox 25"/>
          <p:cNvSpPr txBox="1"/>
          <p:nvPr/>
        </p:nvSpPr>
        <p:spPr>
          <a:xfrm>
            <a:off x="1857356" y="1643050"/>
            <a:ext cx="857256" cy="246221"/>
          </a:xfrm>
          <a:prstGeom prst="rect">
            <a:avLst/>
          </a:prstGeom>
          <a:noFill/>
        </p:spPr>
        <p:txBody>
          <a:bodyPr wrap="square" rtlCol="0">
            <a:spAutoFit/>
          </a:bodyPr>
          <a:lstStyle/>
          <a:p>
            <a:r>
              <a:rPr lang="en-US" sz="1000" dirty="0" err="1" smtClean="0"/>
              <a:t>Elista</a:t>
            </a:r>
            <a:endParaRPr lang="ru-RU" sz="1000" dirty="0" smtClean="0"/>
          </a:p>
        </p:txBody>
      </p:sp>
      <p:sp>
        <p:nvSpPr>
          <p:cNvPr id="27" name="TextBox 26"/>
          <p:cNvSpPr txBox="1"/>
          <p:nvPr/>
        </p:nvSpPr>
        <p:spPr>
          <a:xfrm>
            <a:off x="142844" y="1357298"/>
            <a:ext cx="4500594" cy="338554"/>
          </a:xfrm>
          <a:prstGeom prst="rect">
            <a:avLst/>
          </a:prstGeom>
          <a:noFill/>
        </p:spPr>
        <p:txBody>
          <a:bodyPr wrap="square" rtlCol="0">
            <a:spAutoFit/>
          </a:bodyPr>
          <a:lstStyle/>
          <a:p>
            <a:pPr algn="ctr"/>
            <a:r>
              <a:rPr lang="en-US" sz="1600" b="1" dirty="0" smtClean="0"/>
              <a:t>Car roads</a:t>
            </a:r>
          </a:p>
        </p:txBody>
      </p:sp>
      <p:pic>
        <p:nvPicPr>
          <p:cNvPr id="15" name="Picture 2"/>
          <p:cNvPicPr>
            <a:picLocks noChangeAspect="1" noChangeArrowheads="1"/>
          </p:cNvPicPr>
          <p:nvPr/>
        </p:nvPicPr>
        <p:blipFill>
          <a:blip r:embed="rId5" cstate="email"/>
          <a:srcRect/>
          <a:stretch>
            <a:fillRect/>
          </a:stretch>
        </p:blipFill>
        <p:spPr bwMode="auto">
          <a:xfrm>
            <a:off x="0" y="0"/>
            <a:ext cx="9144000" cy="928670"/>
          </a:xfrm>
          <a:prstGeom prst="rect">
            <a:avLst/>
          </a:prstGeom>
          <a:noFill/>
          <a:ln w="9525">
            <a:noFill/>
            <a:miter lim="800000"/>
            <a:headEnd/>
            <a:tailEnd/>
          </a:ln>
          <a:effectLst/>
        </p:spPr>
      </p:pic>
      <p:sp>
        <p:nvSpPr>
          <p:cNvPr id="19" name="Заголовок 11"/>
          <p:cNvSpPr txBox="1">
            <a:spLocks/>
          </p:cNvSpPr>
          <p:nvPr/>
        </p:nvSpPr>
        <p:spPr>
          <a:xfrm>
            <a:off x="428596" y="142852"/>
            <a:ext cx="8229600" cy="654032"/>
          </a:xfrm>
          <a:prstGeom prst="rect">
            <a:avLst/>
          </a:prstGeom>
        </p:spPr>
        <p:txBody>
          <a:bodyPr vert="horz" lIns="91440" tIns="45720" rIns="91440" bIns="45720" rtlCol="0" anchor="ctr">
            <a:normAutofit fontScale="90000" lnSpcReduction="10000"/>
            <a:scene3d>
              <a:camera prst="orthographicFront"/>
              <a:lightRig rig="glow" dir="tl">
                <a:rot lat="0" lon="0" rev="5400000"/>
              </a:lightRig>
            </a:scene3d>
            <a:sp3d contourW="12700">
              <a:bevelT w="25400" h="25400"/>
              <a:contourClr>
                <a:schemeClr val="accent6">
                  <a:shade val="73000"/>
                </a:schemeClr>
              </a:contourClr>
            </a:sp3d>
          </a:bodyPr>
          <a:lstStyle/>
          <a:p>
            <a:pPr lvl="0" algn="ctr">
              <a:spcBef>
                <a:spcPct val="0"/>
              </a:spcBef>
              <a:defRPr/>
            </a:pPr>
            <a:r>
              <a:rPr lang="en-US" sz="4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Petrovsky</a:t>
            </a: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city district</a:t>
            </a:r>
            <a:endParaRPr lang="ru-RU"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1259053691"/>
      </p:ext>
    </p:extLst>
  </p:cSld>
  <p:clrMapOvr>
    <a:masterClrMapping/>
  </p:clrMapOvr>
  <p:transition>
    <p:checke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7889</TotalTime>
  <Words>494</Words>
  <Application>Microsoft Office PowerPoint</Application>
  <PresentationFormat>Экран (4:3)</PresentationFormat>
  <Paragraphs>124</Paragraphs>
  <Slides>12</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ААМР</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АЛЕКСАНДРОВСКИЙ МУНИЦИПАЛЬНЫЙ РАЙОН</dc:title>
  <dc:creator>Игорь Евгеньевич</dc:creator>
  <cp:lastModifiedBy>user</cp:lastModifiedBy>
  <cp:revision>271</cp:revision>
  <cp:lastPrinted>2016-02-20T12:17:12Z</cp:lastPrinted>
  <dcterms:created xsi:type="dcterms:W3CDTF">2015-02-13T13:00:42Z</dcterms:created>
  <dcterms:modified xsi:type="dcterms:W3CDTF">2018-06-21T13:49:54Z</dcterms:modified>
</cp:coreProperties>
</file>