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3.xml" ContentType="application/vnd.openxmlformats-officedocument.presentationml.tags+xml"/>
  <Override PartName="/ppt/charts/chartEx1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60" r:id="rId2"/>
    <p:sldId id="495" r:id="rId3"/>
    <p:sldId id="478" r:id="rId4"/>
    <p:sldId id="485" r:id="rId5"/>
    <p:sldId id="480" r:id="rId6"/>
    <p:sldId id="261" r:id="rId7"/>
    <p:sldId id="487" r:id="rId8"/>
    <p:sldId id="488" r:id="rId9"/>
    <p:sldId id="479" r:id="rId10"/>
    <p:sldId id="483" r:id="rId11"/>
    <p:sldId id="486" r:id="rId12"/>
    <p:sldId id="492" r:id="rId13"/>
    <p:sldId id="496" r:id="rId14"/>
    <p:sldId id="494" r:id="rId15"/>
    <p:sldId id="4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376B0EA-2721-494F-9A21-19521A5AAA0D}">
          <p14:sldIdLst>
            <p14:sldId id="260"/>
            <p14:sldId id="495"/>
            <p14:sldId id="478"/>
            <p14:sldId id="485"/>
            <p14:sldId id="480"/>
            <p14:sldId id="261"/>
            <p14:sldId id="487"/>
          </p14:sldIdLst>
        </p14:section>
        <p14:section name="Раздел без заголовка" id="{E9172028-097D-49F6-B776-B7BDF4AA6CD6}">
          <p14:sldIdLst>
            <p14:sldId id="488"/>
            <p14:sldId id="479"/>
            <p14:sldId id="483"/>
            <p14:sldId id="486"/>
            <p14:sldId id="492"/>
            <p14:sldId id="496"/>
            <p14:sldId id="494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255"/>
    <a:srgbClr val="C6443A"/>
    <a:srgbClr val="FF66FF"/>
    <a:srgbClr val="CC66FF"/>
    <a:srgbClr val="008000"/>
    <a:srgbClr val="33CC33"/>
    <a:srgbClr val="FF8811"/>
    <a:srgbClr val="FF00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90279991629863E-2"/>
          <c:y val="0.11872361490886454"/>
          <c:w val="0.96110086501150893"/>
          <c:h val="0.8812763850911354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2A1255"/>
              </a:solidFill>
              <a:ln w="9525">
                <a:solidFill>
                  <a:srgbClr val="2A1255"/>
                </a:solidFill>
              </a:ln>
              <a:effectLst/>
            </c:spPr>
          </c:marker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9489</c:v>
                </c:pt>
                <c:pt idx="1">
                  <c:v>11136</c:v>
                </c:pt>
                <c:pt idx="2">
                  <c:v>11280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E2-467C-B910-E2D4969D4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5428136"/>
        <c:axId val="475422232"/>
      </c:lineChart>
      <c:catAx>
        <c:axId val="475428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5422232"/>
        <c:crosses val="autoZero"/>
        <c:auto val="1"/>
        <c:lblAlgn val="ctr"/>
        <c:lblOffset val="100"/>
        <c:noMultiLvlLbl val="0"/>
      </c:catAx>
      <c:valAx>
        <c:axId val="475422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54281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97161950475247E-2"/>
          <c:y val="0.12769287930968268"/>
          <c:w val="0.92103619504116352"/>
          <c:h val="0.684264224329993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11"/>
            <c:spPr>
              <a:solidFill>
                <a:srgbClr val="C0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Лист1!$A$2:$A$4</c:f>
              <c:numCache>
                <c:formatCode>m/d/yyyy</c:formatCode>
                <c:ptCount val="3"/>
                <c:pt idx="0">
                  <c:v>43101</c:v>
                </c:pt>
                <c:pt idx="1">
                  <c:v>43221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9077</c:v>
                </c:pt>
                <c:pt idx="1">
                  <c:v>9324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4C-4856-862B-B915BEB02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794720"/>
        <c:axId val="473796032"/>
      </c:lineChart>
      <c:dateAx>
        <c:axId val="473794720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473796032"/>
        <c:crosses val="autoZero"/>
        <c:auto val="1"/>
        <c:lblOffset val="100"/>
        <c:baseTimeUnit val="months"/>
      </c:dateAx>
      <c:valAx>
        <c:axId val="473796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379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916666666666665E-2"/>
          <c:y val="0.12728124999999998"/>
          <c:w val="0.95416666666666672"/>
          <c:h val="0.6484042814960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CC00">
                <a:alpha val="74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   2017 год (факт)</c:v>
                </c:pt>
                <c:pt idx="1">
                  <c:v>2018 год (уточненный)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604.55999999999995</c:v>
                </c:pt>
                <c:pt idx="1">
                  <c:v>380.06</c:v>
                </c:pt>
                <c:pt idx="2">
                  <c:v>451.59</c:v>
                </c:pt>
                <c:pt idx="3">
                  <c:v>457.64</c:v>
                </c:pt>
                <c:pt idx="4">
                  <c:v>382.66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4-4C70-9C8C-45DE97905B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66FF">
                <a:alpha val="8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101600" prst="riblet"/>
              <a:bevelB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   2017 год (факт)</c:v>
                </c:pt>
                <c:pt idx="1">
                  <c:v>2018 год (уточненный)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1167.69</c:v>
                </c:pt>
                <c:pt idx="1">
                  <c:v>1540.49</c:v>
                </c:pt>
                <c:pt idx="2">
                  <c:v>1242.94</c:v>
                </c:pt>
                <c:pt idx="3">
                  <c:v>1206.5</c:v>
                </c:pt>
                <c:pt idx="4">
                  <c:v>1322.72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4-4C70-9C8C-45DE97905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5185400"/>
        <c:axId val="635184416"/>
        <c:axId val="0"/>
      </c:bar3DChart>
      <c:catAx>
        <c:axId val="635185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5184416"/>
        <c:crosses val="autoZero"/>
        <c:auto val="1"/>
        <c:lblAlgn val="ctr"/>
        <c:lblOffset val="100"/>
        <c:noMultiLvlLbl val="0"/>
      </c:catAx>
      <c:valAx>
        <c:axId val="635184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518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457935575058851"/>
          <c:w val="1"/>
          <c:h val="0.832093749999999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rgbClr val="2A1255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Лист1!$A$2:$A$6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1772.26</c:v>
                </c:pt>
                <c:pt idx="1">
                  <c:v>1920.54</c:v>
                </c:pt>
                <c:pt idx="2">
                  <c:v>1694.53</c:v>
                </c:pt>
                <c:pt idx="3">
                  <c:v>1664.15</c:v>
                </c:pt>
                <c:pt idx="4">
                  <c:v>1705.39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BD-4BEB-BDCC-B5FAD04AC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2001040"/>
        <c:axId val="531995136"/>
      </c:lineChart>
      <c:catAx>
        <c:axId val="532001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1995136"/>
        <c:crosses val="autoZero"/>
        <c:auto val="1"/>
        <c:lblAlgn val="ctr"/>
        <c:lblOffset val="100"/>
        <c:noMultiLvlLbl val="0"/>
      </c:catAx>
      <c:valAx>
        <c:axId val="531995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20010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95776225206357E-2"/>
          <c:y val="0.12892172961667955"/>
          <c:w val="0.96850427429913832"/>
          <c:h val="0.78508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0000">
                  <a:alpha val="99000"/>
                </a:srgbClr>
              </a:solidFill>
              <a:ln w="19050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604.55999999999995</c:v>
                </c:pt>
                <c:pt idx="1">
                  <c:v>380.05</c:v>
                </c:pt>
                <c:pt idx="2">
                  <c:v>451.59</c:v>
                </c:pt>
                <c:pt idx="3">
                  <c:v>457.64</c:v>
                </c:pt>
                <c:pt idx="4">
                  <c:v>382.66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6C-442C-9720-1916CB3EF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114184"/>
        <c:axId val="632116808"/>
      </c:lineChart>
      <c:catAx>
        <c:axId val="632114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2116808"/>
        <c:crosses val="autoZero"/>
        <c:auto val="1"/>
        <c:lblAlgn val="ctr"/>
        <c:lblOffset val="100"/>
        <c:noMultiLvlLbl val="0"/>
      </c:catAx>
      <c:valAx>
        <c:axId val="632116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2114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8811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etal">
              <a:bevelT w="152400" h="50800" prst="softRound"/>
              <a:bevelB/>
            </a:sp3d>
          </c:spPr>
          <c:invertIfNegative val="0"/>
          <c:cat>
            <c:strRef>
              <c:f>Лист1!$A$2:$A$6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1649.44</c:v>
                </c:pt>
                <c:pt idx="1">
                  <c:v>2046.48</c:v>
                </c:pt>
                <c:pt idx="2">
                  <c:v>1709.81</c:v>
                </c:pt>
                <c:pt idx="3">
                  <c:v>1664.15</c:v>
                </c:pt>
                <c:pt idx="4">
                  <c:v>1705.38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7-46E4-9624-8B8196447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gapDepth val="228"/>
        <c:shape val="cylinder"/>
        <c:axId val="443549592"/>
        <c:axId val="443546968"/>
        <c:axId val="0"/>
      </c:bar3DChart>
      <c:catAx>
        <c:axId val="443549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3546968"/>
        <c:crosses val="autoZero"/>
        <c:auto val="1"/>
        <c:lblAlgn val="ctr"/>
        <c:lblOffset val="100"/>
        <c:noMultiLvlLbl val="0"/>
      </c:catAx>
      <c:valAx>
        <c:axId val="443546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3549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1706036745407"/>
          <c:y val="1.3594396717655045E-2"/>
          <c:w val="0.58572213146143925"/>
          <c:h val="0.89572802912350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>
                <a:schemeClr val="accent1">
                  <a:alpha val="68000"/>
                </a:schemeClr>
              </a:glow>
              <a:softEdge rad="0"/>
            </a:effectLst>
            <a:scene3d>
              <a:camera prst="orthographicFront"/>
              <a:lightRig rig="sunset" dir="t"/>
            </a:scene3d>
            <a:sp3d prstMaterial="flat">
              <a:bevelT w="50800" h="101600" prst="angle"/>
              <a:bevelB w="152400" h="50800" prst="softRound"/>
              <a:contourClr>
                <a:srgbClr val="000000"/>
              </a:contourClr>
            </a:sp3d>
          </c:spPr>
          <c:explosion val="11"/>
          <c:dPt>
            <c:idx val="0"/>
            <c:bubble3D val="0"/>
            <c:explosion val="7"/>
            <c:spPr>
              <a:solidFill>
                <a:srgbClr val="FF00FF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908-429F-B097-343EBAC1BC41}"/>
              </c:ext>
            </c:extLst>
          </c:dPt>
          <c:dPt>
            <c:idx val="1"/>
            <c:bubble3D val="0"/>
            <c:spPr>
              <a:solidFill>
                <a:srgbClr val="33CC33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908-429F-B097-343EBAC1BC41}"/>
              </c:ext>
            </c:extLst>
          </c:dPt>
          <c:dPt>
            <c:idx val="2"/>
            <c:bubble3D val="0"/>
            <c:explosion val="4"/>
            <c:spPr>
              <a:solidFill>
                <a:srgbClr val="FF8811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908-429F-B097-343EBAC1BC41}"/>
              </c:ext>
            </c:extLst>
          </c:dPt>
          <c:dPt>
            <c:idx val="3"/>
            <c:bubble3D val="0"/>
            <c:explosion val="8"/>
            <c:spPr>
              <a:solidFill>
                <a:srgbClr val="C6443A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908-429F-B097-343EBAC1BC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B05-4894-B94F-CB6EB8A2D5C1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908-429F-B097-343EBAC1BC41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908-429F-B097-343EBAC1BC41}"/>
              </c:ext>
            </c:extLst>
          </c:dPt>
          <c:dPt>
            <c:idx val="7"/>
            <c:bubble3D val="0"/>
            <c:explosion val="8"/>
            <c:spPr>
              <a:solidFill>
                <a:srgbClr val="C00000"/>
              </a:solidFill>
              <a:ln>
                <a:noFill/>
              </a:ln>
              <a:effectLst>
                <a:glow>
                  <a:schemeClr val="accent1">
                    <a:alpha val="68000"/>
                  </a:schemeClr>
                </a:glow>
                <a:softEdge rad="0"/>
              </a:effectLst>
              <a:scene3d>
                <a:camera prst="orthographicFront"/>
                <a:lightRig rig="sunset" dir="t"/>
              </a:scene3d>
              <a:sp3d prstMaterial="flat">
                <a:bevelT w="50800" h="101600" prst="angle"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908-429F-B097-343EBAC1BC41}"/>
              </c:ext>
            </c:extLst>
          </c:dPt>
          <c:dLbls>
            <c:delete val="1"/>
          </c:dLbls>
          <c:cat>
            <c:strRef>
              <c:f>Лист1!$A$2:$A$9</c:f>
              <c:strCache>
                <c:ptCount val="8"/>
                <c:pt idx="0">
                  <c:v>соц, полит</c:v>
                </c:pt>
                <c:pt idx="1">
                  <c:v>образов</c:v>
                </c:pt>
                <c:pt idx="2">
                  <c:v>нац. Эконом</c:v>
                </c:pt>
                <c:pt idx="3">
                  <c:v>общегос вопр</c:v>
                </c:pt>
                <c:pt idx="4">
                  <c:v>жкх</c:v>
                </c:pt>
                <c:pt idx="5">
                  <c:v>культ. Кинематогр</c:v>
                </c:pt>
                <c:pt idx="6">
                  <c:v>физ. Спорт</c:v>
                </c:pt>
                <c:pt idx="7">
                  <c:v>нац. Безоп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400.4</c:v>
                </c:pt>
                <c:pt idx="1">
                  <c:v>798.4</c:v>
                </c:pt>
                <c:pt idx="2">
                  <c:v>103</c:v>
                </c:pt>
                <c:pt idx="3">
                  <c:v>181.4</c:v>
                </c:pt>
                <c:pt idx="4">
                  <c:v>45.7</c:v>
                </c:pt>
                <c:pt idx="5">
                  <c:v>143.69999999999999</c:v>
                </c:pt>
                <c:pt idx="6">
                  <c:v>35</c:v>
                </c:pt>
                <c:pt idx="7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8-429F-B097-343EBAC1BC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Лист1!$A$2:$C$4</cx:f>
        <cx:lvl ptCount="3">
          <cx:pt idx="0">15,5</cx:pt>
          <cx:pt idx="1">19,3</cx:pt>
          <cx:pt idx="2">31,8</cx:pt>
        </cx:lvl>
        <cx:lvl ptCount="3">
          <cx:pt idx="0">11</cx:pt>
          <cx:pt idx="1">13</cx:pt>
          <cx:pt idx="2">16</cx:pt>
        </cx:lvl>
        <cx:lvl ptCount="3">
          <cx:pt idx="0">2017</cx:pt>
          <cx:pt idx="1">2018</cx:pt>
          <cx:pt idx="2">2019</cx:pt>
        </cx:lvl>
      </cx:strDim>
      <cx:numDim type="size">
        <cx:f>Лист1!$D$2:$D$4</cx:f>
        <cx:lvl ptCount="3" formatCode="Основной">
          <cx:pt idx="0">9</cx:pt>
          <cx:pt idx="1">13</cx:pt>
          <cx:pt idx="2">20</cx:pt>
        </cx:lvl>
      </cx:numDim>
    </cx:data>
  </cx:chartData>
  <cx:chart>
    <cx:plotArea>
      <cx:plotAreaRegion>
        <cx:series layoutId="sunburst" uniqueId="{0E79F22D-6BB4-48D4-8AC8-73BC96E6EA94}">
          <cx:tx>
            <cx:txData>
              <cx:f>Лист1!$D$1</cx:f>
              <cx:v>Ряд 1</cx:v>
            </cx:txData>
          </cx:tx>
          <cx:dataPt idx="0">
            <cx:spPr>
              <a:solidFill>
                <a:srgbClr val="FF66FF"/>
              </a:solidFill>
            </cx:spPr>
          </cx:dataPt>
          <cx:dataPt idx="1">
            <cx:spPr>
              <a:solidFill>
                <a:srgbClr val="ED7D31">
                  <a:lumMod val="75000"/>
                </a:srgbClr>
              </a:solidFill>
            </cx:spPr>
          </cx:dataPt>
          <cx:dataPt idx="2">
            <cx:spPr>
              <a:solidFill>
                <a:srgbClr val="5B9BD5">
                  <a:lumMod val="75000"/>
                </a:srgbClr>
              </a:solidFill>
            </cx:spPr>
          </cx:dataPt>
          <cx:dataPt idx="3">
            <cx:spPr>
              <a:solidFill>
                <a:srgbClr val="FF66FF"/>
              </a:solidFill>
            </cx:spPr>
          </cx:dataPt>
          <cx:dataPt idx="4">
            <cx:spPr>
              <a:solidFill>
                <a:srgbClr val="ED7D31">
                  <a:lumMod val="75000"/>
                </a:srgbClr>
              </a:solidFill>
            </cx:spPr>
          </cx:dataPt>
          <cx:dataPt idx="5">
            <cx:spPr>
              <a:solidFill>
                <a:srgbClr val="5B9BD5">
                  <a:lumMod val="75000"/>
                </a:srgbClr>
              </a:solidFill>
            </cx:spPr>
          </cx:dataPt>
          <cx:dataPt idx="6">
            <cx:spPr>
              <a:solidFill>
                <a:srgbClr val="FF66FF"/>
              </a:solidFill>
            </cx:spPr>
          </cx:dataPt>
          <cx:dataPt idx="7">
            <cx:spPr>
              <a:solidFill>
                <a:srgbClr val="ED7D31">
                  <a:lumMod val="75000"/>
                </a:srgbClr>
              </a:solidFill>
            </cx:spPr>
          </cx:dataPt>
          <cx:dataPt idx="8">
            <cx:spPr>
              <a:solidFill>
                <a:srgbClr val="5B9BD5">
                  <a:lumMod val="75000"/>
                </a:srgbClr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>
                    <a:solidFill>
                      <a:srgbClr val="2A1255"/>
                    </a:solidFill>
                    <a:latin typeface="Bahnschrift" panose="020B0502040204020203" pitchFamily="34" charset="0"/>
                    <a:ea typeface="Bahnschrift" panose="020B0502040204020203" pitchFamily="34" charset="0"/>
                    <a:cs typeface="Bahnschrift" panose="020B0502040204020203" pitchFamily="34" charset="0"/>
                  </a:defRPr>
                </a:pPr>
                <a:endParaRPr lang="ru-RU" sz="1400" b="1" i="0" u="none" strike="noStrike" baseline="0">
                  <a:solidFill>
                    <a:srgbClr val="2A1255"/>
                  </a:solidFill>
                  <a:latin typeface="Bahnschrift" panose="020B0502040204020203" pitchFamily="34" charset="0"/>
                </a:endParaRPr>
              </a:p>
            </cx:txPr>
            <cx:visibility seriesName="0" categoryName="1" value="0"/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>
                      <a:solidFill>
                        <a:srgbClr val="FFFF00"/>
                      </a:solidFill>
                    </a:defRPr>
                  </a:pPr>
                  <a:r>
                    <a:rPr lang="ru-RU" sz="2000" b="1" i="0" u="none" strike="noStrike" baseline="0">
                      <a:solidFill>
                        <a:srgbClr val="FFFF00"/>
                      </a:solidFill>
                      <a:latin typeface="Bahnschrift" panose="020B0502040204020203" pitchFamily="34" charset="0"/>
                    </a:rPr>
                    <a:t>11</a:t>
                  </a:r>
                </a:p>
              </cx:txPr>
              <cx:visibility seriesName="0" categoryName="1" value="0"/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8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Bahnschrift" panose="020B0502040204020203" pitchFamily="34" charset="0"/>
                      <a:ea typeface="Bahnschrift" panose="020B0502040204020203" pitchFamily="34" charset="0"/>
                      <a:cs typeface="Bahnschrift" panose="020B0502040204020203" pitchFamily="34" charset="0"/>
                    </a:defRPr>
                  </a:pPr>
                  <a:r>
                    <a:rPr lang="ru-RU" sz="1800" b="1" i="0" u="none" strike="noStrike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Bahnschrift" panose="020B0502040204020203" pitchFamily="34" charset="0"/>
                    </a:rPr>
                    <a:t>15,5</a:t>
                  </a:r>
                </a:p>
              </cx:txPr>
              <cx:visibility seriesName="0" categoryName="1" value="0"/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>
                      <a:solidFill>
                        <a:srgbClr val="FFFF00"/>
                      </a:solidFill>
                    </a:defRPr>
                  </a:pPr>
                  <a:r>
                    <a:rPr lang="ru-RU" sz="2000" b="1" i="0" u="none" strike="noStrike" baseline="0">
                      <a:solidFill>
                        <a:srgbClr val="FFFF00"/>
                      </a:solidFill>
                      <a:latin typeface="Bahnschrift" panose="020B0502040204020203" pitchFamily="34" charset="0"/>
                    </a:rPr>
                    <a:t>13</a:t>
                  </a:r>
                </a:p>
              </cx:txPr>
              <cx:visibility seriesName="0" categoryName="1" value="0"/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8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pPr>
                  <a:r>
                    <a:rPr lang="ru-RU" sz="1800" b="1" i="0" u="none" strike="noStrike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Bahnschrift" panose="020B0502040204020203" pitchFamily="34" charset="0"/>
                    </a:rPr>
                    <a:t>19,3</a:t>
                  </a:r>
                </a:p>
              </cx:txPr>
              <cx:visibility seriesName="0" categoryName="1" value="0"/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>
                      <a:solidFill>
                        <a:srgbClr val="FFFF00"/>
                      </a:solidFill>
                    </a:defRPr>
                  </a:pPr>
                  <a:r>
                    <a:rPr lang="ru-RU" sz="2000" b="1" i="0" u="none" strike="noStrike" baseline="0">
                      <a:solidFill>
                        <a:srgbClr val="FFFF00"/>
                      </a:solidFill>
                      <a:latin typeface="Bahnschrift" panose="020B0502040204020203" pitchFamily="34" charset="0"/>
                    </a:rPr>
                    <a:t>16</a:t>
                  </a:r>
                </a:p>
              </cx:txPr>
              <cx:visibility seriesName="0" categoryName="1" value="0"/>
            </cx:dataLabel>
            <cx:dataLabel idx="8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8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pPr>
                  <a:r>
                    <a:rPr lang="ru-RU" sz="1800" b="1" i="0" u="none" strike="noStrike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Bahnschrift" panose="020B0502040204020203" pitchFamily="34" charset="0"/>
                    </a:rPr>
                    <a:t>31,8</a:t>
                  </a:r>
                </a:p>
              </cx:txPr>
              <cx:visibility seriesName="0" categoryName="1" value="0"/>
            </cx:dataLabel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0.11935</cdr:x>
      <cdr:y>0.53286</cdr:y>
    </cdr:from>
    <cdr:to>
      <cdr:x>0.23005</cdr:x>
      <cdr:y>0.66238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896588-95A1-41EE-A298-32731DECC356}"/>
            </a:ext>
          </a:extLst>
        </cdr:cNvPr>
        <cdr:cNvSpPr txBox="1"/>
      </cdr:nvSpPr>
      <cdr:spPr>
        <a:xfrm xmlns:a="http://schemas.openxmlformats.org/drawingml/2006/main">
          <a:off x="857234" y="1254011"/>
          <a:ext cx="795131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rgbClr val="2A1255"/>
              </a:solidFill>
              <a:latin typeface="Bahnschrift" panose="020B0502040204020203" pitchFamily="34" charset="0"/>
            </a:rPr>
            <a:t>9 489</a:t>
          </a:r>
          <a:endParaRPr lang="ru-RU" sz="1800" b="1" dirty="0">
            <a:solidFill>
              <a:srgbClr val="2A1255"/>
            </a:solidFill>
            <a:latin typeface="Bahnschrift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0.42435</cdr:x>
      <cdr:y>0.05396</cdr:y>
    </cdr:from>
    <cdr:to>
      <cdr:x>0.52952</cdr:x>
      <cdr:y>0.18348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B5DE30A-3144-4206-B313-F344DCFE0010}"/>
            </a:ext>
          </a:extLst>
        </cdr:cNvPr>
        <cdr:cNvSpPr txBox="1"/>
      </cdr:nvSpPr>
      <cdr:spPr>
        <a:xfrm xmlns:a="http://schemas.openxmlformats.org/drawingml/2006/main">
          <a:off x="3047999" y="126999"/>
          <a:ext cx="75537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rgbClr val="2A1255"/>
              </a:solidFill>
              <a:latin typeface="Bahnschrift" panose="020B0502040204020203" pitchFamily="34" charset="0"/>
            </a:rPr>
            <a:t>11 </a:t>
          </a:r>
          <a:r>
            <a:rPr lang="ru-RU" sz="1800" b="1" dirty="0">
              <a:solidFill>
                <a:srgbClr val="2A1255"/>
              </a:solidFill>
              <a:latin typeface="Bahnschrift" panose="020B0502040204020203" pitchFamily="34" charset="0"/>
            </a:rPr>
            <a:t>163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0.41721</cdr:y>
    </cdr:from>
    <cdr:to>
      <cdr:x>0.23108</cdr:x>
      <cdr:y>0.57664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F50A639-7011-4E85-B5DA-AEC2D52C2BD1}"/>
            </a:ext>
          </a:extLst>
        </cdr:cNvPr>
        <cdr:cNvSpPr txBox="1"/>
      </cdr:nvSpPr>
      <cdr:spPr>
        <a:xfrm xmlns:a="http://schemas.openxmlformats.org/drawingml/2006/main">
          <a:off x="0" y="901683"/>
          <a:ext cx="743020" cy="34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2A1255"/>
              </a:solidFill>
              <a:latin typeface="Bahnschrift" panose="020B0502040204020203" pitchFamily="34" charset="0"/>
            </a:rPr>
            <a:t>9 077</a:t>
          </a:r>
        </a:p>
      </cdr:txBody>
    </cdr:sp>
  </cdr:relSizeAnchor>
  <cdr:relSizeAnchor xmlns:cdr="http://schemas.openxmlformats.org/drawingml/2006/chartDrawing">
    <cdr:from>
      <cdr:x>0.7172</cdr:x>
      <cdr:y>0.01873</cdr:y>
    </cdr:from>
    <cdr:to>
      <cdr:x>0.94799</cdr:x>
      <cdr:y>0.17815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05DC197-D4EE-4EBF-BB43-5696D330E5C3}"/>
            </a:ext>
          </a:extLst>
        </cdr:cNvPr>
        <cdr:cNvSpPr txBox="1"/>
      </cdr:nvSpPr>
      <cdr:spPr>
        <a:xfrm xmlns:a="http://schemas.openxmlformats.org/drawingml/2006/main">
          <a:off x="2306132" y="40470"/>
          <a:ext cx="742122" cy="34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2A1255"/>
              </a:solidFill>
              <a:latin typeface="Bahnschrift" panose="020B0502040204020203" pitchFamily="34" charset="0"/>
            </a:rPr>
            <a:t>9 324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0.0929</cdr:x>
      <cdr:y>0.76977</cdr:y>
    </cdr:from>
    <cdr:to>
      <cdr:x>0.22011</cdr:x>
      <cdr:y>0.87051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BDD3FCF-B845-4AAE-AA33-A5051E0B982E}"/>
            </a:ext>
          </a:extLst>
        </cdr:cNvPr>
        <cdr:cNvSpPr txBox="1"/>
      </cdr:nvSpPr>
      <cdr:spPr>
        <a:xfrm xmlns:a="http://schemas.openxmlformats.org/drawingml/2006/main">
          <a:off x="982832" y="5084147"/>
          <a:ext cx="1345687" cy="665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2A1255"/>
              </a:solidFill>
              <a:latin typeface="Arial" panose="020B0604020202020204" pitchFamily="34" charset="0"/>
              <a:cs typeface="Arial" panose="020B0604020202020204" pitchFamily="34" charset="0"/>
            </a:rPr>
            <a:t>2017 год</a:t>
          </a:r>
        </a:p>
        <a:p xmlns:a="http://schemas.openxmlformats.org/drawingml/2006/main">
          <a:pPr algn="ctr"/>
          <a:r>
            <a:rPr lang="ru-RU" sz="1600" b="1" dirty="0">
              <a:solidFill>
                <a:srgbClr val="2A1255"/>
              </a:solidFill>
              <a:latin typeface="Arial" panose="020B0604020202020204" pitchFamily="34" charset="0"/>
              <a:cs typeface="Arial" panose="020B0604020202020204" pitchFamily="34" charset="0"/>
            </a:rPr>
            <a:t>(факт)</a:t>
          </a:r>
        </a:p>
      </cdr:txBody>
    </cdr:sp>
  </cdr:relSizeAnchor>
  <cdr:relSizeAnchor xmlns:cdr="http://schemas.openxmlformats.org/drawingml/2006/chartDrawing">
    <cdr:from>
      <cdr:x>0.24791</cdr:x>
      <cdr:y>0.77103</cdr:y>
    </cdr:from>
    <cdr:to>
      <cdr:x>0.40617</cdr:x>
      <cdr:y>0.87177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C517C48-B09E-4406-AE54-53113657364A}"/>
            </a:ext>
          </a:extLst>
        </cdr:cNvPr>
        <cdr:cNvSpPr txBox="1"/>
      </cdr:nvSpPr>
      <cdr:spPr>
        <a:xfrm xmlns:a="http://schemas.openxmlformats.org/drawingml/2006/main">
          <a:off x="2622628" y="5092488"/>
          <a:ext cx="1674232" cy="665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2A1255"/>
              </a:solidFill>
              <a:latin typeface="Arial" panose="020B0604020202020204" pitchFamily="34" charset="0"/>
              <a:cs typeface="Arial" panose="020B0604020202020204" pitchFamily="34" charset="0"/>
            </a:rPr>
            <a:t>2018 год</a:t>
          </a:r>
        </a:p>
        <a:p xmlns:a="http://schemas.openxmlformats.org/drawingml/2006/main">
          <a:pPr algn="ctr"/>
          <a:r>
            <a:rPr lang="ru-RU" sz="1600" b="1" dirty="0">
              <a:solidFill>
                <a:srgbClr val="2A1255"/>
              </a:solidFill>
              <a:latin typeface="Arial" panose="020B0604020202020204" pitchFamily="34" charset="0"/>
              <a:cs typeface="Arial" panose="020B0604020202020204" pitchFamily="34" charset="0"/>
            </a:rPr>
            <a:t>(уточненный)</a:t>
          </a:r>
        </a:p>
      </cdr:txBody>
    </cdr:sp>
  </cdr:relSizeAnchor>
  <cdr:relSizeAnchor xmlns:cdr="http://schemas.openxmlformats.org/drawingml/2006/chartDrawing">
    <cdr:from>
      <cdr:x>0.11851</cdr:x>
      <cdr:y>0.68782</cdr:y>
    </cdr:from>
    <cdr:to>
      <cdr:x>0.21009</cdr:x>
      <cdr:y>0.74607</cdr:y>
    </cdr:to>
    <cdr:sp macro="" textlink="">
      <cdr:nvSpPr>
        <cdr:cNvPr id="4" name="TextBox 85">
          <a:extLst xmlns:a="http://schemas.openxmlformats.org/drawingml/2006/main">
            <a:ext uri="{FF2B5EF4-FFF2-40B4-BE49-F238E27FC236}">
              <a16:creationId xmlns:a16="http://schemas.microsoft.com/office/drawing/2014/main" id="{2091DA58-3939-48BA-B3BC-DDF50F963E8B}"/>
            </a:ext>
          </a:extLst>
        </cdr:cNvPr>
        <cdr:cNvSpPr txBox="1"/>
      </cdr:nvSpPr>
      <cdr:spPr>
        <a:xfrm xmlns:a="http://schemas.openxmlformats.org/drawingml/2006/main" flipH="1">
          <a:off x="1253734" y="4542926"/>
          <a:ext cx="968816" cy="3847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900" b="1" dirty="0">
              <a:solidFill>
                <a:srgbClr val="2A1255"/>
              </a:solidFill>
              <a:latin typeface="Bahnschrift SemiBold SemiConden" panose="020B0502040204020203" pitchFamily="34" charset="0"/>
            </a:rPr>
            <a:t>604,6</a:t>
          </a:r>
        </a:p>
      </cdr:txBody>
    </cdr:sp>
  </cdr:relSizeAnchor>
  <cdr:relSizeAnchor xmlns:cdr="http://schemas.openxmlformats.org/drawingml/2006/chartDrawing">
    <cdr:from>
      <cdr:x>0.11968</cdr:x>
      <cdr:y>0.38745</cdr:y>
    </cdr:from>
    <cdr:to>
      <cdr:x>0.21057</cdr:x>
      <cdr:y>0.4457</cdr:y>
    </cdr:to>
    <cdr:sp macro="" textlink="">
      <cdr:nvSpPr>
        <cdr:cNvPr id="5" name="TextBox 3">
          <a:extLst xmlns:a="http://schemas.openxmlformats.org/drawingml/2006/main">
            <a:ext uri="{FF2B5EF4-FFF2-40B4-BE49-F238E27FC236}">
              <a16:creationId xmlns:a16="http://schemas.microsoft.com/office/drawing/2014/main" id="{0C3069C4-2A33-4BF6-BA15-C56F65FA652D}"/>
            </a:ext>
          </a:extLst>
        </cdr:cNvPr>
        <cdr:cNvSpPr txBox="1"/>
      </cdr:nvSpPr>
      <cdr:spPr>
        <a:xfrm xmlns:a="http://schemas.openxmlformats.org/drawingml/2006/main" flipH="1">
          <a:off x="1266127" y="2559014"/>
          <a:ext cx="961447" cy="384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900" b="1" dirty="0">
              <a:solidFill>
                <a:srgbClr val="2A1255"/>
              </a:solidFill>
              <a:latin typeface="Bahnschrift SemiBold SemiConden" panose="020B0502040204020203" pitchFamily="34" charset="0"/>
            </a:rPr>
            <a:t>1 167,7</a:t>
          </a:r>
        </a:p>
      </cdr:txBody>
    </cdr:sp>
  </cdr:relSizeAnchor>
  <cdr:relSizeAnchor xmlns:cdr="http://schemas.openxmlformats.org/drawingml/2006/chartDrawing">
    <cdr:from>
      <cdr:x>0.43388</cdr:x>
      <cdr:y>0.76708</cdr:y>
    </cdr:from>
    <cdr:to>
      <cdr:x>0.55016</cdr:x>
      <cdr:y>0.81536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BE34C38-94FA-4260-A2CD-8BDCC879A514}"/>
            </a:ext>
          </a:extLst>
        </cdr:cNvPr>
        <cdr:cNvSpPr txBox="1"/>
      </cdr:nvSpPr>
      <cdr:spPr>
        <a:xfrm xmlns:a="http://schemas.openxmlformats.org/drawingml/2006/main">
          <a:off x="4589997" y="5066421"/>
          <a:ext cx="1230094" cy="318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2A1255"/>
              </a:solidFill>
              <a:latin typeface="Arial" panose="020B0604020202020204" pitchFamily="34" charset="0"/>
              <a:cs typeface="Arial" panose="020B0604020202020204" pitchFamily="34" charset="0"/>
            </a:rPr>
            <a:t>2019 год</a:t>
          </a:r>
        </a:p>
      </cdr:txBody>
    </cdr:sp>
  </cdr:relSizeAnchor>
  <cdr:relSizeAnchor xmlns:cdr="http://schemas.openxmlformats.org/drawingml/2006/chartDrawing">
    <cdr:from>
      <cdr:x>0.54527</cdr:x>
      <cdr:y>0.91851</cdr:y>
    </cdr:from>
    <cdr:to>
      <cdr:x>0.87705</cdr:x>
      <cdr:y>0.97908</cdr:y>
    </cdr:to>
    <cdr:sp macro="" textlink="">
      <cdr:nvSpPr>
        <cdr:cNvPr id="7" name="TextBox 2">
          <a:extLst xmlns:a="http://schemas.openxmlformats.org/drawingml/2006/main">
            <a:ext uri="{FF2B5EF4-FFF2-40B4-BE49-F238E27FC236}">
              <a16:creationId xmlns:a16="http://schemas.microsoft.com/office/drawing/2014/main" id="{29E0FCBE-8847-40F6-8D78-28A7E386707E}"/>
            </a:ext>
          </a:extLst>
        </cdr:cNvPr>
        <cdr:cNvSpPr txBox="1"/>
      </cdr:nvSpPr>
      <cdr:spPr>
        <a:xfrm xmlns:a="http://schemas.openxmlformats.org/drawingml/2006/main">
          <a:off x="5768371" y="6066531"/>
          <a:ext cx="350982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>
              <a:solidFill>
                <a:srgbClr val="2A1255"/>
              </a:solidFill>
            </a:rPr>
            <a:t>Безвозмездные поступления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0.48842</cdr:x>
      <cdr:y>0.39392</cdr:y>
    </cdr:from>
    <cdr:to>
      <cdr:x>0.57597</cdr:x>
      <cdr:y>0.56134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A868FE3-E2B5-4C07-8771-87B1A88654EA}"/>
            </a:ext>
          </a:extLst>
        </cdr:cNvPr>
        <cdr:cNvSpPr txBox="1"/>
      </cdr:nvSpPr>
      <cdr:spPr>
        <a:xfrm xmlns:a="http://schemas.openxmlformats.org/drawingml/2006/main">
          <a:off x="4811150" y="868990"/>
          <a:ext cx="862414" cy="36933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2A1255"/>
              </a:solidFill>
              <a:latin typeface="Bahnschrift Condensed" panose="020B0502040204020203" pitchFamily="34" charset="0"/>
            </a:rPr>
            <a:t>1 694,5</a:t>
          </a:r>
        </a:p>
      </cdr:txBody>
    </cdr:sp>
  </cdr:relSizeAnchor>
  <cdr:relSizeAnchor xmlns:cdr="http://schemas.openxmlformats.org/drawingml/2006/chartDrawing">
    <cdr:from>
      <cdr:x>0.66422</cdr:x>
      <cdr:y>0.4325</cdr:y>
    </cdr:from>
    <cdr:to>
      <cdr:x>0.73399</cdr:x>
      <cdr:y>0.59993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EEAD179-229D-41F5-88AF-8078E3E25A67}"/>
            </a:ext>
          </a:extLst>
        </cdr:cNvPr>
        <cdr:cNvSpPr txBox="1"/>
      </cdr:nvSpPr>
      <cdr:spPr>
        <a:xfrm xmlns:a="http://schemas.openxmlformats.org/drawingml/2006/main">
          <a:off x="6542903" y="954107"/>
          <a:ext cx="687271" cy="3693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2A1255"/>
              </a:solidFill>
              <a:latin typeface="Bahnschrift Condensed" panose="020B0502040204020203" pitchFamily="34" charset="0"/>
            </a:rPr>
            <a:t>1 664,1</a:t>
          </a:r>
        </a:p>
      </cdr:txBody>
    </cdr:sp>
  </cdr:relSizeAnchor>
  <cdr:relSizeAnchor xmlns:cdr="http://schemas.openxmlformats.org/drawingml/2006/chartDrawing">
    <cdr:from>
      <cdr:x>0.85014</cdr:x>
      <cdr:y>0.37956</cdr:y>
    </cdr:from>
    <cdr:to>
      <cdr:x>0.93359</cdr:x>
      <cdr:y>0.54885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95F9E89-3E08-4232-B691-9AE890AA20B2}"/>
            </a:ext>
          </a:extLst>
        </cdr:cNvPr>
        <cdr:cNvSpPr txBox="1"/>
      </cdr:nvSpPr>
      <cdr:spPr>
        <a:xfrm xmlns:a="http://schemas.openxmlformats.org/drawingml/2006/main">
          <a:off x="8374331" y="837317"/>
          <a:ext cx="822056" cy="37345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2A1255"/>
              </a:solidFill>
              <a:latin typeface="Bahnschrift Condensed" panose="020B0502040204020203" pitchFamily="34" charset="0"/>
            </a:rPr>
            <a:t>1 705,4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microsoft.com/office/2014/relationships/chartEx" Target="../charts/chartEx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D6BBCA66-9275-4AD1-B3FE-E900627B3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500" y="432973"/>
            <a:ext cx="4741906" cy="26680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63921939-2E2F-4B36-BA0A-579607F4B6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" y="144843"/>
            <a:ext cx="1338470" cy="1832970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1F22818-8736-4451-87BF-3B4C6118B258}"/>
              </a:ext>
            </a:extLst>
          </p:cNvPr>
          <p:cNvSpPr txBox="1"/>
          <p:nvPr/>
        </p:nvSpPr>
        <p:spPr>
          <a:xfrm>
            <a:off x="0" y="2521059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A1255"/>
                </a:solidFill>
                <a:latin typeface="Bahnschrift Light SemiCondensed" panose="020B0502040204020203" pitchFamily="34" charset="0"/>
              </a:rPr>
              <a:t>Проект решения Совета депутатов</a:t>
            </a:r>
          </a:p>
          <a:p>
            <a:r>
              <a:rPr lang="ru-RU" sz="2800" b="1" dirty="0">
                <a:solidFill>
                  <a:srgbClr val="2A1255"/>
                </a:solidFill>
                <a:latin typeface="Bahnschrift Light SemiCondensed" panose="020B0502040204020203" pitchFamily="34" charset="0"/>
              </a:rPr>
              <a:t> Петровского городского округа</a:t>
            </a:r>
          </a:p>
          <a:p>
            <a:r>
              <a:rPr lang="ru-RU" sz="2800" b="1" dirty="0">
                <a:solidFill>
                  <a:srgbClr val="2A1255"/>
                </a:solidFill>
                <a:latin typeface="Bahnschrift Light SemiCondensed" panose="020B0502040204020203" pitchFamily="34" charset="0"/>
              </a:rPr>
              <a:t>«О бюджете Петровского городского округа </a:t>
            </a:r>
          </a:p>
          <a:p>
            <a:r>
              <a:rPr lang="ru-RU" sz="2800" b="1" dirty="0">
                <a:solidFill>
                  <a:srgbClr val="2A1255"/>
                </a:solidFill>
                <a:latin typeface="Bahnschrift Light SemiCondensed" panose="020B0502040204020203" pitchFamily="34" charset="0"/>
              </a:rPr>
              <a:t>на 2019 год и плановый период 2020 и 2021 годов»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368B503-B2A1-489A-BC5E-3E1B09490924}"/>
              </a:ext>
            </a:extLst>
          </p:cNvPr>
          <p:cNvSpPr txBox="1"/>
          <p:nvPr/>
        </p:nvSpPr>
        <p:spPr>
          <a:xfrm>
            <a:off x="5181600" y="4826675"/>
            <a:ext cx="40866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Первый заместитель главы администрации - начальник финансового управления администрации Петровского городского округа </a:t>
            </a:r>
          </a:p>
          <a:p>
            <a:r>
              <a:rPr lang="ru-RU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Ставропольского края</a:t>
            </a:r>
          </a:p>
          <a:p>
            <a:endParaRPr lang="ru-RU" b="1" dirty="0">
              <a:solidFill>
                <a:srgbClr val="2A1255"/>
              </a:solidFill>
              <a:latin typeface="Bahnschrift SemiBold SemiConden" panose="020B0502040204020203" pitchFamily="34" charset="0"/>
            </a:endParaRPr>
          </a:p>
          <a:p>
            <a:r>
              <a:rPr lang="ru-RU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Сухомлинова Вера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2C30577-4966-4A29-A791-76D9DBD27C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219733"/>
              </p:ext>
            </p:extLst>
          </p:nvPr>
        </p:nvGraphicFramePr>
        <p:xfrm>
          <a:off x="-1921566" y="1444487"/>
          <a:ext cx="7503500" cy="554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36106C-12E2-4C4D-A557-A9B5937090D9}"/>
              </a:ext>
            </a:extLst>
          </p:cNvPr>
          <p:cNvSpPr txBox="1"/>
          <p:nvPr/>
        </p:nvSpPr>
        <p:spPr>
          <a:xfrm>
            <a:off x="102357" y="-53974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Функциональная структура расходов бюджета </a:t>
            </a:r>
          </a:p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на 2019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B89192-5105-4522-BA26-DC6F35791441}"/>
              </a:ext>
            </a:extLst>
          </p:cNvPr>
          <p:cNvSpPr txBox="1"/>
          <p:nvPr/>
        </p:nvSpPr>
        <p:spPr>
          <a:xfrm>
            <a:off x="4360459" y="1301049"/>
            <a:ext cx="2442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FF"/>
                </a:solidFill>
                <a:latin typeface="Bahnschrift Condensed" panose="020B0502040204020203" pitchFamily="34" charset="0"/>
              </a:rPr>
              <a:t>400,4</a:t>
            </a:r>
            <a:r>
              <a:rPr lang="ru-RU" sz="2400" b="1" dirty="0">
                <a:solidFill>
                  <a:srgbClr val="FF66FF"/>
                </a:solidFill>
                <a:latin typeface="Bahnschrift Condensed" panose="020B0502040204020203" pitchFamily="34" charset="0"/>
              </a:rPr>
              <a:t> </a:t>
            </a:r>
            <a:r>
              <a:rPr lang="ru-RU" dirty="0">
                <a:solidFill>
                  <a:srgbClr val="FF66FF"/>
                </a:solidFill>
                <a:latin typeface="Bahnschrift Condensed" panose="020B0502040204020203" pitchFamily="34" charset="0"/>
              </a:rPr>
              <a:t> </a:t>
            </a: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Социальная политика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FD569C-CDBE-4D4D-BFDE-0997B6C13A3F}"/>
              </a:ext>
            </a:extLst>
          </p:cNvPr>
          <p:cNvSpPr txBox="1"/>
          <p:nvPr/>
        </p:nvSpPr>
        <p:spPr>
          <a:xfrm>
            <a:off x="5475592" y="1284499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FF"/>
                </a:solidFill>
                <a:latin typeface="Bahnschrift Condensed" panose="020B0502040204020203" pitchFamily="34" charset="0"/>
              </a:rPr>
              <a:t>23,4%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7763B0-7B26-4B71-B0A3-DBDF77ECCB44}"/>
              </a:ext>
            </a:extLst>
          </p:cNvPr>
          <p:cNvSpPr txBox="1"/>
          <p:nvPr/>
        </p:nvSpPr>
        <p:spPr>
          <a:xfrm>
            <a:off x="4449165" y="2530409"/>
            <a:ext cx="2442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8000"/>
                </a:solidFill>
                <a:latin typeface="Bahnschrift Condensed" panose="020B0502040204020203" pitchFamily="34" charset="0"/>
              </a:rPr>
              <a:t>791,5 </a:t>
            </a:r>
            <a:r>
              <a:rPr lang="ru-RU" dirty="0">
                <a:solidFill>
                  <a:srgbClr val="FF66FF"/>
                </a:solidFill>
                <a:latin typeface="Bahnschrift Condensed" panose="020B0502040204020203" pitchFamily="34" charset="0"/>
              </a:rPr>
              <a:t> </a:t>
            </a: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Образование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21659-1AA4-4786-B62A-F69D8B72826F}"/>
              </a:ext>
            </a:extLst>
          </p:cNvPr>
          <p:cNvSpPr txBox="1"/>
          <p:nvPr/>
        </p:nvSpPr>
        <p:spPr>
          <a:xfrm>
            <a:off x="5370676" y="2547962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8000"/>
                </a:solidFill>
                <a:latin typeface="Bahnschrift Condensed" panose="020B0502040204020203" pitchFamily="34" charset="0"/>
              </a:rPr>
              <a:t>46,3 %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B482AB-79D3-4D2B-BA5F-CE4990520030}"/>
              </a:ext>
            </a:extLst>
          </p:cNvPr>
          <p:cNvSpPr txBox="1"/>
          <p:nvPr/>
        </p:nvSpPr>
        <p:spPr>
          <a:xfrm>
            <a:off x="4449165" y="3766671"/>
            <a:ext cx="2442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8811"/>
                </a:solidFill>
                <a:latin typeface="Bahnschrift Condensed" panose="020B0502040204020203" pitchFamily="34" charset="0"/>
              </a:rPr>
              <a:t>103,7</a:t>
            </a:r>
            <a:r>
              <a:rPr lang="ru-RU" dirty="0">
                <a:solidFill>
                  <a:srgbClr val="FF8811"/>
                </a:solidFill>
                <a:latin typeface="Bahnschrift Condensed" panose="020B0502040204020203" pitchFamily="34" charset="0"/>
              </a:rPr>
              <a:t> </a:t>
            </a: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Национальная экономика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438E44-AB8C-44A5-A436-D1E84A975C52}"/>
              </a:ext>
            </a:extLst>
          </p:cNvPr>
          <p:cNvSpPr txBox="1"/>
          <p:nvPr/>
        </p:nvSpPr>
        <p:spPr>
          <a:xfrm>
            <a:off x="5475592" y="3761755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8811"/>
                </a:solidFill>
                <a:latin typeface="Bahnschrift Condensed" panose="020B0502040204020203" pitchFamily="34" charset="0"/>
              </a:rPr>
              <a:t>6,1 %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C19CD0-AE68-4576-B973-BBA17854EB1F}"/>
              </a:ext>
            </a:extLst>
          </p:cNvPr>
          <p:cNvSpPr txBox="1"/>
          <p:nvPr/>
        </p:nvSpPr>
        <p:spPr>
          <a:xfrm>
            <a:off x="4435520" y="4966421"/>
            <a:ext cx="2442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6443A"/>
                </a:solidFill>
                <a:latin typeface="Bahnschrift Condensed" panose="020B0502040204020203" pitchFamily="34" charset="0"/>
              </a:rPr>
              <a:t>183,1</a:t>
            </a:r>
            <a:endParaRPr lang="ru-RU" dirty="0">
              <a:solidFill>
                <a:srgbClr val="FF8811"/>
              </a:solidFill>
              <a:latin typeface="Bahnschrift Condensed" panose="020B0502040204020203" pitchFamily="34" charset="0"/>
            </a:endParaRP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Общегосударственные вопросы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16D15F-1D1E-4CAA-A574-C74D1E743A33}"/>
              </a:ext>
            </a:extLst>
          </p:cNvPr>
          <p:cNvSpPr txBox="1"/>
          <p:nvPr/>
        </p:nvSpPr>
        <p:spPr>
          <a:xfrm>
            <a:off x="5304710" y="4966438"/>
            <a:ext cx="1062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6443A"/>
                </a:solidFill>
                <a:latin typeface="Bahnschrift Condensed" panose="020B0502040204020203" pitchFamily="34" charset="0"/>
              </a:rPr>
              <a:t>10, 7 %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CFF71-F181-46A6-A568-7DC033A79ACD}"/>
              </a:ext>
            </a:extLst>
          </p:cNvPr>
          <p:cNvSpPr txBox="1"/>
          <p:nvPr/>
        </p:nvSpPr>
        <p:spPr>
          <a:xfrm>
            <a:off x="6701051" y="1302457"/>
            <a:ext cx="2442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Bahnschrift Condensed" panose="020B0502040204020203" pitchFamily="34" charset="0"/>
              </a:rPr>
              <a:t>44,0 </a:t>
            </a:r>
            <a:r>
              <a:rPr lang="ru-RU" dirty="0">
                <a:solidFill>
                  <a:srgbClr val="FF66FF"/>
                </a:solidFill>
                <a:latin typeface="Bahnschrift Condensed" panose="020B0502040204020203" pitchFamily="34" charset="0"/>
              </a:rPr>
              <a:t> </a:t>
            </a: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Ж К 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2A3D8F-A5C7-4684-88AE-9AEFDB7316AC}"/>
              </a:ext>
            </a:extLst>
          </p:cNvPr>
          <p:cNvSpPr txBox="1"/>
          <p:nvPr/>
        </p:nvSpPr>
        <p:spPr>
          <a:xfrm>
            <a:off x="7852292" y="1284498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Bahnschrift Condensed" panose="020B0502040204020203" pitchFamily="34" charset="0"/>
              </a:rPr>
              <a:t>2,6 %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ED0425-4E34-4123-B80D-F45D54639707}"/>
              </a:ext>
            </a:extLst>
          </p:cNvPr>
          <p:cNvSpPr txBox="1"/>
          <p:nvPr/>
        </p:nvSpPr>
        <p:spPr>
          <a:xfrm>
            <a:off x="6701050" y="2586668"/>
            <a:ext cx="2545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143,7</a:t>
            </a:r>
            <a:r>
              <a:rPr lang="ru-RU" sz="2400" b="1" dirty="0">
                <a:solidFill>
                  <a:srgbClr val="008000"/>
                </a:solidFill>
                <a:latin typeface="Bahnschrift Condensed" panose="020B0502040204020203" pitchFamily="34" charset="0"/>
              </a:rPr>
              <a:t> </a:t>
            </a:r>
            <a:r>
              <a:rPr lang="ru-RU" dirty="0">
                <a:solidFill>
                  <a:srgbClr val="FF66FF"/>
                </a:solidFill>
                <a:latin typeface="Bahnschrift Condensed" panose="020B0502040204020203" pitchFamily="34" charset="0"/>
              </a:rPr>
              <a:t> </a:t>
            </a: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Культура , кинематография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22D5A7-2E96-40F4-830F-92B84C576935}"/>
              </a:ext>
            </a:extLst>
          </p:cNvPr>
          <p:cNvSpPr txBox="1"/>
          <p:nvPr/>
        </p:nvSpPr>
        <p:spPr>
          <a:xfrm>
            <a:off x="7772398" y="2586668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8,4 %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A0DA06-35A9-4D78-A8D8-7A428851C4E2}"/>
              </a:ext>
            </a:extLst>
          </p:cNvPr>
          <p:cNvSpPr txBox="1"/>
          <p:nvPr/>
        </p:nvSpPr>
        <p:spPr>
          <a:xfrm>
            <a:off x="6803408" y="3737061"/>
            <a:ext cx="2442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35,0 </a:t>
            </a:r>
            <a:r>
              <a:rPr lang="ru-RU" dirty="0">
                <a:solidFill>
                  <a:srgbClr val="7030A0"/>
                </a:solidFill>
                <a:latin typeface="Bahnschrift Condensed" panose="020B0502040204020203" pitchFamily="34" charset="0"/>
              </a:rPr>
              <a:t> </a:t>
            </a:r>
          </a:p>
          <a:p>
            <a:r>
              <a:rPr lang="ru-RU" sz="2000" dirty="0">
                <a:solidFill>
                  <a:srgbClr val="2A1255"/>
                </a:solidFill>
                <a:latin typeface="Bahnschrift Condensed" panose="020B0502040204020203" pitchFamily="34" charset="0"/>
              </a:rPr>
              <a:t>Физкультура и спорт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F09278-D9F2-4867-86A6-AFD3FC036A5A}"/>
              </a:ext>
            </a:extLst>
          </p:cNvPr>
          <p:cNvSpPr txBox="1"/>
          <p:nvPr/>
        </p:nvSpPr>
        <p:spPr>
          <a:xfrm>
            <a:off x="7852292" y="3714648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2,0 %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494C5E-80A9-4BBB-8303-D3D1DDA592F7}"/>
              </a:ext>
            </a:extLst>
          </p:cNvPr>
          <p:cNvSpPr txBox="1"/>
          <p:nvPr/>
        </p:nvSpPr>
        <p:spPr>
          <a:xfrm>
            <a:off x="6892114" y="4974446"/>
            <a:ext cx="244294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8,4</a:t>
            </a:r>
            <a:r>
              <a:rPr lang="ru-RU" dirty="0">
                <a:solidFill>
                  <a:srgbClr val="FF66FF"/>
                </a:solidFill>
                <a:latin typeface="Bahnschrift Condensed" panose="020B0502040204020203" pitchFamily="34" charset="0"/>
              </a:rPr>
              <a:t> </a:t>
            </a:r>
          </a:p>
          <a:p>
            <a:pPr lvl="0"/>
            <a:r>
              <a:rPr lang="ru-RU" sz="155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Национальная </a:t>
            </a:r>
          </a:p>
          <a:p>
            <a:pPr lvl="0"/>
            <a:r>
              <a:rPr lang="ru-RU" sz="155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безопасность</a:t>
            </a:r>
          </a:p>
          <a:p>
            <a:pPr lvl="0"/>
            <a:r>
              <a:rPr lang="ru-RU" sz="155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и правоохранительная </a:t>
            </a:r>
          </a:p>
          <a:p>
            <a:pPr lvl="0"/>
            <a:r>
              <a:rPr lang="ru-RU" sz="155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деятельность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829ED0-E7C4-4639-9286-52DA365029F0}"/>
              </a:ext>
            </a:extLst>
          </p:cNvPr>
          <p:cNvSpPr txBox="1"/>
          <p:nvPr/>
        </p:nvSpPr>
        <p:spPr>
          <a:xfrm>
            <a:off x="7838643" y="4974446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0,5 %</a:t>
            </a:r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2392B0CD-06AC-47C7-839B-B25BF5F0DA34}"/>
              </a:ext>
            </a:extLst>
          </p:cNvPr>
          <p:cNvSpPr/>
          <p:nvPr/>
        </p:nvSpPr>
        <p:spPr>
          <a:xfrm rot="19704479">
            <a:off x="1222011" y="3131531"/>
            <a:ext cx="1903511" cy="1926113"/>
          </a:xfrm>
          <a:custGeom>
            <a:avLst/>
            <a:gdLst>
              <a:gd name="connsiteX0" fmla="*/ 0 w 1269503"/>
              <a:gd name="connsiteY0" fmla="*/ 634752 h 1269503"/>
              <a:gd name="connsiteX1" fmla="*/ 634752 w 1269503"/>
              <a:gd name="connsiteY1" fmla="*/ 0 h 1269503"/>
              <a:gd name="connsiteX2" fmla="*/ 1269504 w 1269503"/>
              <a:gd name="connsiteY2" fmla="*/ 634752 h 1269503"/>
              <a:gd name="connsiteX3" fmla="*/ 634752 w 1269503"/>
              <a:gd name="connsiteY3" fmla="*/ 1269504 h 1269503"/>
              <a:gd name="connsiteX4" fmla="*/ 0 w 1269503"/>
              <a:gd name="connsiteY4" fmla="*/ 634752 h 126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503" h="1269503">
                <a:moveTo>
                  <a:pt x="0" y="634752"/>
                </a:moveTo>
                <a:cubicBezTo>
                  <a:pt x="0" y="284188"/>
                  <a:pt x="284188" y="0"/>
                  <a:pt x="634752" y="0"/>
                </a:cubicBezTo>
                <a:cubicBezTo>
                  <a:pt x="985316" y="0"/>
                  <a:pt x="1269504" y="284188"/>
                  <a:pt x="1269504" y="634752"/>
                </a:cubicBezTo>
                <a:cubicBezTo>
                  <a:pt x="1269504" y="985316"/>
                  <a:pt x="985316" y="1269504"/>
                  <a:pt x="634752" y="1269504"/>
                </a:cubicBezTo>
                <a:cubicBezTo>
                  <a:pt x="284188" y="1269504"/>
                  <a:pt x="0" y="985316"/>
                  <a:pt x="0" y="634752"/>
                </a:cubicBezTo>
                <a:close/>
              </a:path>
            </a:pathLst>
          </a:custGeom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914" tIns="185914" rIns="185914" bIns="18591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2500" kern="1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DEA28C-54A7-40BA-8F81-FFFB98F26DD4}"/>
              </a:ext>
            </a:extLst>
          </p:cNvPr>
          <p:cNvSpPr txBox="1"/>
          <p:nvPr/>
        </p:nvSpPr>
        <p:spPr>
          <a:xfrm>
            <a:off x="1583145" y="3771421"/>
            <a:ext cx="13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1 709,8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11197DA-1DC9-4513-BD0D-3F166268CF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" y="0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AF7B0F2-B559-470B-9045-CDB7F8D5526E}"/>
              </a:ext>
            </a:extLst>
          </p:cNvPr>
          <p:cNvSpPr txBox="1"/>
          <p:nvPr/>
        </p:nvSpPr>
        <p:spPr>
          <a:xfrm>
            <a:off x="7976663" y="510804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856111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4B8964-EC13-4EEC-AF38-62203B6B8DBD}"/>
              </a:ext>
            </a:extLst>
          </p:cNvPr>
          <p:cNvSpPr txBox="1"/>
          <p:nvPr/>
        </p:nvSpPr>
        <p:spPr>
          <a:xfrm>
            <a:off x="68151" y="78764"/>
            <a:ext cx="866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Дорожный  фонд в 2019 году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4B6EB6-1971-4A05-837C-4E9492AE4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66" y="1607255"/>
            <a:ext cx="2699782" cy="4096677"/>
          </a:xfrm>
          <a:prstGeom prst="rect">
            <a:avLst/>
          </a:prstGeom>
          <a:ln>
            <a:noFill/>
          </a:ln>
          <a:effectLst>
            <a:outerShdw blurRad="469900" dist="50800" dir="8340000" sx="98000" sy="98000" algn="ctr" rotWithShape="0">
              <a:srgbClr val="000000"/>
            </a:out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24C14CA-680D-4FAF-910A-49A4D5427B8A}"/>
              </a:ext>
            </a:extLst>
          </p:cNvPr>
          <p:cNvGrpSpPr/>
          <p:nvPr/>
        </p:nvGrpSpPr>
        <p:grpSpPr>
          <a:xfrm>
            <a:off x="1581012" y="1285460"/>
            <a:ext cx="7708761" cy="6109251"/>
            <a:chOff x="3070251" y="1553765"/>
            <a:chExt cx="5961485" cy="3750468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F53282F4-72ED-4BC4-A52E-653DE611834B}"/>
                </a:ext>
              </a:extLst>
            </p:cNvPr>
            <p:cNvSpPr/>
            <p:nvPr/>
          </p:nvSpPr>
          <p:spPr>
            <a:xfrm>
              <a:off x="3197955" y="2354721"/>
              <a:ext cx="2247580" cy="740680"/>
            </a:xfrm>
            <a:custGeom>
              <a:avLst/>
              <a:gdLst>
                <a:gd name="connsiteX0" fmla="*/ 0 w 2247580"/>
                <a:gd name="connsiteY0" fmla="*/ 0 h 740680"/>
                <a:gd name="connsiteX1" fmla="*/ 2247580 w 2247580"/>
                <a:gd name="connsiteY1" fmla="*/ 0 h 740680"/>
                <a:gd name="connsiteX2" fmla="*/ 2247580 w 2247580"/>
                <a:gd name="connsiteY2" fmla="*/ 740680 h 740680"/>
                <a:gd name="connsiteX3" fmla="*/ 0 w 2247580"/>
                <a:gd name="connsiteY3" fmla="*/ 740680 h 740680"/>
                <a:gd name="connsiteX4" fmla="*/ 0 w 2247580"/>
                <a:gd name="connsiteY4" fmla="*/ 0 h 74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580" h="740680">
                  <a:moveTo>
                    <a:pt x="0" y="0"/>
                  </a:moveTo>
                  <a:lnTo>
                    <a:pt x="2247580" y="0"/>
                  </a:lnTo>
                  <a:lnTo>
                    <a:pt x="2247580" y="740680"/>
                  </a:lnTo>
                  <a:lnTo>
                    <a:pt x="0" y="7406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marL="0" lvl="0" indent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4400" kern="1200" dirty="0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5600047A-3C9F-49B1-88DE-C979CD401F9C}"/>
                </a:ext>
              </a:extLst>
            </p:cNvPr>
            <p:cNvSpPr/>
            <p:nvPr/>
          </p:nvSpPr>
          <p:spPr>
            <a:xfrm>
              <a:off x="3197955" y="3916560"/>
              <a:ext cx="2247580" cy="1387673"/>
            </a:xfrm>
            <a:custGeom>
              <a:avLst/>
              <a:gdLst>
                <a:gd name="connsiteX0" fmla="*/ 0 w 2247580"/>
                <a:gd name="connsiteY0" fmla="*/ 0 h 1387673"/>
                <a:gd name="connsiteX1" fmla="*/ 2247580 w 2247580"/>
                <a:gd name="connsiteY1" fmla="*/ 0 h 1387673"/>
                <a:gd name="connsiteX2" fmla="*/ 2247580 w 2247580"/>
                <a:gd name="connsiteY2" fmla="*/ 1387673 h 1387673"/>
                <a:gd name="connsiteX3" fmla="*/ 0 w 2247580"/>
                <a:gd name="connsiteY3" fmla="*/ 1387673 h 1387673"/>
                <a:gd name="connsiteX4" fmla="*/ 0 w 2247580"/>
                <a:gd name="connsiteY4" fmla="*/ 0 h 138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580" h="1387673">
                  <a:moveTo>
                    <a:pt x="0" y="0"/>
                  </a:moveTo>
                  <a:lnTo>
                    <a:pt x="2247580" y="0"/>
                  </a:lnTo>
                  <a:lnTo>
                    <a:pt x="2247580" y="1387673"/>
                  </a:lnTo>
                  <a:lnTo>
                    <a:pt x="0" y="13876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930" tIns="74930" rIns="74930" bIns="74930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5900" kern="1200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A8104066-8205-455C-9B75-D5636C797210}"/>
                </a:ext>
              </a:extLst>
            </p:cNvPr>
            <p:cNvSpPr/>
            <p:nvPr/>
          </p:nvSpPr>
          <p:spPr>
            <a:xfrm>
              <a:off x="3195401" y="2129452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623E36B2-6D2E-4C82-80D3-B11A7F83FB78}"/>
                </a:ext>
              </a:extLst>
            </p:cNvPr>
            <p:cNvSpPr/>
            <p:nvPr/>
          </p:nvSpPr>
          <p:spPr>
            <a:xfrm>
              <a:off x="3320550" y="1879154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9EE56DBD-BA56-4771-93C2-065A9A417165}"/>
                </a:ext>
              </a:extLst>
            </p:cNvPr>
            <p:cNvSpPr/>
            <p:nvPr/>
          </p:nvSpPr>
          <p:spPr>
            <a:xfrm>
              <a:off x="3620909" y="1929213"/>
              <a:ext cx="280947" cy="280947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43A13CA7-EA6E-4FAD-BEFE-78FC2A7DDD8B}"/>
                </a:ext>
              </a:extLst>
            </p:cNvPr>
            <p:cNvSpPr/>
            <p:nvPr/>
          </p:nvSpPr>
          <p:spPr>
            <a:xfrm>
              <a:off x="3871208" y="1653885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A32CD192-ECB5-471A-848A-4B5D3455121F}"/>
                </a:ext>
              </a:extLst>
            </p:cNvPr>
            <p:cNvSpPr/>
            <p:nvPr/>
          </p:nvSpPr>
          <p:spPr>
            <a:xfrm>
              <a:off x="4196596" y="1553765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07B49916-3FDF-4056-B666-8D5856CB247B}"/>
                </a:ext>
              </a:extLst>
            </p:cNvPr>
            <p:cNvSpPr/>
            <p:nvPr/>
          </p:nvSpPr>
          <p:spPr>
            <a:xfrm>
              <a:off x="4597074" y="1728974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DC212589-C861-4BC9-B843-228D7D7FFDE4}"/>
                </a:ext>
              </a:extLst>
            </p:cNvPr>
            <p:cNvSpPr/>
            <p:nvPr/>
          </p:nvSpPr>
          <p:spPr>
            <a:xfrm>
              <a:off x="4847373" y="1854124"/>
              <a:ext cx="280947" cy="280947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32127F14-84DA-43C0-A1AC-A74EF66D149D}"/>
                </a:ext>
              </a:extLst>
            </p:cNvPr>
            <p:cNvSpPr/>
            <p:nvPr/>
          </p:nvSpPr>
          <p:spPr>
            <a:xfrm>
              <a:off x="5197791" y="2129452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F3702163-0253-471C-ACCF-A1E0335EF3EC}"/>
                </a:ext>
              </a:extLst>
            </p:cNvPr>
            <p:cNvSpPr/>
            <p:nvPr/>
          </p:nvSpPr>
          <p:spPr>
            <a:xfrm>
              <a:off x="5347970" y="2404781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D3C4B539-0C69-490A-8191-B9DB00C85283}"/>
                </a:ext>
              </a:extLst>
            </p:cNvPr>
            <p:cNvSpPr/>
            <p:nvPr/>
          </p:nvSpPr>
          <p:spPr>
            <a:xfrm>
              <a:off x="4046417" y="1879154"/>
              <a:ext cx="459732" cy="459732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5D7F9FB6-A5FE-4254-85D1-779B30070E1C}"/>
                </a:ext>
              </a:extLst>
            </p:cNvPr>
            <p:cNvSpPr/>
            <p:nvPr/>
          </p:nvSpPr>
          <p:spPr>
            <a:xfrm>
              <a:off x="3070251" y="2830289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9596AECB-E99F-4EB2-9D22-7BE4AC4419C5}"/>
                </a:ext>
              </a:extLst>
            </p:cNvPr>
            <p:cNvSpPr/>
            <p:nvPr/>
          </p:nvSpPr>
          <p:spPr>
            <a:xfrm>
              <a:off x="3220431" y="3055558"/>
              <a:ext cx="280947" cy="280947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656133B1-C547-4659-BC39-D5247D21206F}"/>
                </a:ext>
              </a:extLst>
            </p:cNvPr>
            <p:cNvSpPr/>
            <p:nvPr/>
          </p:nvSpPr>
          <p:spPr>
            <a:xfrm>
              <a:off x="3595879" y="3255797"/>
              <a:ext cx="408651" cy="408651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id="{68177054-4977-4EDD-AE2F-8DDFE70B81E5}"/>
                </a:ext>
              </a:extLst>
            </p:cNvPr>
            <p:cNvSpPr/>
            <p:nvPr/>
          </p:nvSpPr>
          <p:spPr>
            <a:xfrm>
              <a:off x="4121506" y="3581185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69D1486D-ACDF-4244-AD42-275F8FDC7E78}"/>
                </a:ext>
              </a:extLst>
            </p:cNvPr>
            <p:cNvSpPr/>
            <p:nvPr/>
          </p:nvSpPr>
          <p:spPr>
            <a:xfrm>
              <a:off x="4221626" y="3255797"/>
              <a:ext cx="280947" cy="280947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0C957BC5-CA12-491E-9E15-85EEC981096A}"/>
                </a:ext>
              </a:extLst>
            </p:cNvPr>
            <p:cNvSpPr/>
            <p:nvPr/>
          </p:nvSpPr>
          <p:spPr>
            <a:xfrm>
              <a:off x="4471925" y="3606215"/>
              <a:ext cx="178784" cy="178784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0C44E880-E6DC-4983-ADCA-1D5ADD3822C1}"/>
                </a:ext>
              </a:extLst>
            </p:cNvPr>
            <p:cNvSpPr/>
            <p:nvPr/>
          </p:nvSpPr>
          <p:spPr>
            <a:xfrm>
              <a:off x="4697194" y="3205737"/>
              <a:ext cx="408651" cy="408651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A7E32B2D-2472-4CEF-A00D-CE7D1D4C9B71}"/>
                </a:ext>
              </a:extLst>
            </p:cNvPr>
            <p:cNvSpPr/>
            <p:nvPr/>
          </p:nvSpPr>
          <p:spPr>
            <a:xfrm>
              <a:off x="5247851" y="3105618"/>
              <a:ext cx="280947" cy="280947"/>
            </a:xfrm>
            <a:prstGeom prst="ellipse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Стрелка: шеврон 26">
              <a:extLst>
                <a:ext uri="{FF2B5EF4-FFF2-40B4-BE49-F238E27FC236}">
                  <a16:creationId xmlns:a16="http://schemas.microsoft.com/office/drawing/2014/main" id="{3A26B8DD-1275-4D5A-8D3A-97441537BD6C}"/>
                </a:ext>
              </a:extLst>
            </p:cNvPr>
            <p:cNvSpPr/>
            <p:nvPr/>
          </p:nvSpPr>
          <p:spPr>
            <a:xfrm>
              <a:off x="5528798" y="1928797"/>
              <a:ext cx="825103" cy="1575211"/>
            </a:xfrm>
            <a:prstGeom prst="chevron">
              <a:avLst>
                <a:gd name="adj" fmla="val 62310"/>
              </a:avLst>
            </a:prstGeom>
            <a:sp3d z="-110000">
              <a:bevelT w="40600" h="20600"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8" name="Стрелка: шеврон 27">
              <a:extLst>
                <a:ext uri="{FF2B5EF4-FFF2-40B4-BE49-F238E27FC236}">
                  <a16:creationId xmlns:a16="http://schemas.microsoft.com/office/drawing/2014/main" id="{2A0B3621-BC33-4608-A73A-CC8E8749762B}"/>
                </a:ext>
              </a:extLst>
            </p:cNvPr>
            <p:cNvSpPr/>
            <p:nvPr/>
          </p:nvSpPr>
          <p:spPr>
            <a:xfrm>
              <a:off x="6203883" y="1928797"/>
              <a:ext cx="825103" cy="1575211"/>
            </a:xfrm>
            <a:prstGeom prst="chevron">
              <a:avLst>
                <a:gd name="adj" fmla="val 62310"/>
              </a:avLst>
            </a:prstGeom>
            <a:sp3d z="-110000">
              <a:bevelT w="40600" h="20600"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B0BE3581-CDA9-4308-B581-895975E4225D}"/>
                </a:ext>
              </a:extLst>
            </p:cNvPr>
            <p:cNvSpPr/>
            <p:nvPr/>
          </p:nvSpPr>
          <p:spPr>
            <a:xfrm>
              <a:off x="7118997" y="1798618"/>
              <a:ext cx="1912739" cy="1912739"/>
            </a:xfrm>
            <a:custGeom>
              <a:avLst/>
              <a:gdLst>
                <a:gd name="connsiteX0" fmla="*/ 0 w 1912739"/>
                <a:gd name="connsiteY0" fmla="*/ 956370 h 1912739"/>
                <a:gd name="connsiteX1" fmla="*/ 956370 w 1912739"/>
                <a:gd name="connsiteY1" fmla="*/ 0 h 1912739"/>
                <a:gd name="connsiteX2" fmla="*/ 1912740 w 1912739"/>
                <a:gd name="connsiteY2" fmla="*/ 956370 h 1912739"/>
                <a:gd name="connsiteX3" fmla="*/ 956370 w 1912739"/>
                <a:gd name="connsiteY3" fmla="*/ 1912740 h 1912739"/>
                <a:gd name="connsiteX4" fmla="*/ 0 w 1912739"/>
                <a:gd name="connsiteY4" fmla="*/ 956370 h 191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2739" h="1912739">
                  <a:moveTo>
                    <a:pt x="0" y="956370"/>
                  </a:moveTo>
                  <a:cubicBezTo>
                    <a:pt x="0" y="428181"/>
                    <a:pt x="428181" y="0"/>
                    <a:pt x="956370" y="0"/>
                  </a:cubicBezTo>
                  <a:cubicBezTo>
                    <a:pt x="1484559" y="0"/>
                    <a:pt x="1912740" y="428181"/>
                    <a:pt x="1912740" y="956370"/>
                  </a:cubicBezTo>
                  <a:cubicBezTo>
                    <a:pt x="1912740" y="1484559"/>
                    <a:pt x="1484559" y="1912740"/>
                    <a:pt x="956370" y="1912740"/>
                  </a:cubicBezTo>
                  <a:cubicBezTo>
                    <a:pt x="428181" y="1912740"/>
                    <a:pt x="0" y="1484559"/>
                    <a:pt x="0" y="956370"/>
                  </a:cubicBezTo>
                  <a:close/>
                </a:path>
              </a:pathLst>
            </a:cu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80114" tIns="280114" rIns="280114" bIns="280114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6500" kern="1200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6B4F764-F1C6-4752-A047-C9E55C5F398E}"/>
              </a:ext>
            </a:extLst>
          </p:cNvPr>
          <p:cNvSpPr txBox="1"/>
          <p:nvPr/>
        </p:nvSpPr>
        <p:spPr>
          <a:xfrm>
            <a:off x="2524910" y="2947496"/>
            <a:ext cx="3699592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Содержание, ремонт и капитальный ремонт </a:t>
            </a:r>
          </a:p>
          <a:p>
            <a:r>
              <a:rPr lang="ru-RU" b="1" dirty="0">
                <a:solidFill>
                  <a:srgbClr val="C00000"/>
                </a:solidFill>
              </a:rPr>
              <a:t>региональных дорог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282751-14AF-4CA3-9FEA-C671789DEE5F}"/>
              </a:ext>
            </a:extLst>
          </p:cNvPr>
          <p:cNvSpPr txBox="1"/>
          <p:nvPr/>
        </p:nvSpPr>
        <p:spPr>
          <a:xfrm>
            <a:off x="7377092" y="2843362"/>
            <a:ext cx="106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57,4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3890C6EC-699C-4FF0-9E19-1B5C298196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" y="68751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B09BED2-1F78-49D0-8242-DA181E68C7B6}"/>
              </a:ext>
            </a:extLst>
          </p:cNvPr>
          <p:cNvSpPr txBox="1"/>
          <p:nvPr/>
        </p:nvSpPr>
        <p:spPr>
          <a:xfrm>
            <a:off x="7976663" y="510804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48496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>
            <a:extLst>
              <a:ext uri="{FF2B5EF4-FFF2-40B4-BE49-F238E27FC236}">
                <a16:creationId xmlns:a16="http://schemas.microsoft.com/office/drawing/2014/main" id="{BB823232-0762-4B96-A811-7199F9D0E61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7887783" y="522610"/>
            <a:ext cx="1136948" cy="10601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6DC357-C596-408F-A4CF-3967A4D83051}"/>
              </a:ext>
            </a:extLst>
          </p:cNvPr>
          <p:cNvSpPr txBox="1"/>
          <p:nvPr/>
        </p:nvSpPr>
        <p:spPr>
          <a:xfrm>
            <a:off x="20477" y="-610"/>
            <a:ext cx="866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Поддержка местных инициатив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16422A-8D7E-4CA0-8640-248FB9C9C0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06016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B04D634-1A18-46B9-9C0A-3EE535EADCA2}"/>
              </a:ext>
            </a:extLst>
          </p:cNvPr>
          <p:cNvGrpSpPr/>
          <p:nvPr/>
        </p:nvGrpSpPr>
        <p:grpSpPr>
          <a:xfrm>
            <a:off x="-174993" y="1408269"/>
            <a:ext cx="3073590" cy="3906877"/>
            <a:chOff x="-283662" y="1763585"/>
            <a:chExt cx="3224306" cy="4252958"/>
          </a:xfrm>
          <a:scene3d>
            <a:camera prst="isometricOffAxis2Left" zoom="95000"/>
            <a:lightRig rig="flat" dir="t"/>
          </a:scene3d>
        </p:grpSpPr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9E1C4CC4-4694-4CD1-B8C3-C0B3A1779574}"/>
                </a:ext>
              </a:extLst>
            </p:cNvPr>
            <p:cNvSpPr/>
            <p:nvPr/>
          </p:nvSpPr>
          <p:spPr>
            <a:xfrm rot="21600000">
              <a:off x="307517" y="1763585"/>
              <a:ext cx="2467554" cy="1182359"/>
            </a:xfrm>
            <a:custGeom>
              <a:avLst/>
              <a:gdLst>
                <a:gd name="connsiteX0" fmla="*/ 0 w 2467554"/>
                <a:gd name="connsiteY0" fmla="*/ 0 h 1182357"/>
                <a:gd name="connsiteX1" fmla="*/ 1876376 w 2467554"/>
                <a:gd name="connsiteY1" fmla="*/ 0 h 1182357"/>
                <a:gd name="connsiteX2" fmla="*/ 2467554 w 2467554"/>
                <a:gd name="connsiteY2" fmla="*/ 591179 h 1182357"/>
                <a:gd name="connsiteX3" fmla="*/ 1876376 w 2467554"/>
                <a:gd name="connsiteY3" fmla="*/ 1182357 h 1182357"/>
                <a:gd name="connsiteX4" fmla="*/ 0 w 2467554"/>
                <a:gd name="connsiteY4" fmla="*/ 1182357 h 1182357"/>
                <a:gd name="connsiteX5" fmla="*/ 0 w 2467554"/>
                <a:gd name="connsiteY5" fmla="*/ 0 h 1182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7554" h="1182357">
                  <a:moveTo>
                    <a:pt x="2467554" y="1182357"/>
                  </a:moveTo>
                  <a:lnTo>
                    <a:pt x="591178" y="1182357"/>
                  </a:lnTo>
                  <a:lnTo>
                    <a:pt x="0" y="591178"/>
                  </a:lnTo>
                  <a:lnTo>
                    <a:pt x="591178" y="0"/>
                  </a:lnTo>
                  <a:lnTo>
                    <a:pt x="2467554" y="0"/>
                  </a:lnTo>
                  <a:lnTo>
                    <a:pt x="2467554" y="1182357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6976" tIns="144781" rIns="270256" bIns="144781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800" kern="1200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F4CDBD0E-9A85-4284-B950-D7B31AE997EC}"/>
                </a:ext>
              </a:extLst>
            </p:cNvPr>
            <p:cNvSpPr/>
            <p:nvPr/>
          </p:nvSpPr>
          <p:spPr>
            <a:xfrm>
              <a:off x="-283662" y="1763586"/>
              <a:ext cx="1182357" cy="1182357"/>
            </a:xfrm>
            <a:prstGeom prst="ellipse">
              <a:avLst/>
            </a:prstGeom>
            <a:sp3d z="57150" extrusionH="63500" contourW="127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A1FF8CB6-68AC-4A63-BEEF-F8FB190564BD}"/>
                </a:ext>
              </a:extLst>
            </p:cNvPr>
            <p:cNvSpPr/>
            <p:nvPr/>
          </p:nvSpPr>
          <p:spPr>
            <a:xfrm rot="21600000">
              <a:off x="473090" y="3327250"/>
              <a:ext cx="2467554" cy="1182358"/>
            </a:xfrm>
            <a:custGeom>
              <a:avLst/>
              <a:gdLst>
                <a:gd name="connsiteX0" fmla="*/ 0 w 2467554"/>
                <a:gd name="connsiteY0" fmla="*/ 0 h 1182357"/>
                <a:gd name="connsiteX1" fmla="*/ 1876376 w 2467554"/>
                <a:gd name="connsiteY1" fmla="*/ 0 h 1182357"/>
                <a:gd name="connsiteX2" fmla="*/ 2467554 w 2467554"/>
                <a:gd name="connsiteY2" fmla="*/ 591179 h 1182357"/>
                <a:gd name="connsiteX3" fmla="*/ 1876376 w 2467554"/>
                <a:gd name="connsiteY3" fmla="*/ 1182357 h 1182357"/>
                <a:gd name="connsiteX4" fmla="*/ 0 w 2467554"/>
                <a:gd name="connsiteY4" fmla="*/ 1182357 h 1182357"/>
                <a:gd name="connsiteX5" fmla="*/ 0 w 2467554"/>
                <a:gd name="connsiteY5" fmla="*/ 0 h 1182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7554" h="1182357">
                  <a:moveTo>
                    <a:pt x="2467554" y="1182357"/>
                  </a:moveTo>
                  <a:lnTo>
                    <a:pt x="591178" y="1182357"/>
                  </a:lnTo>
                  <a:lnTo>
                    <a:pt x="0" y="591178"/>
                  </a:lnTo>
                  <a:lnTo>
                    <a:pt x="591178" y="0"/>
                  </a:lnTo>
                  <a:lnTo>
                    <a:pt x="2467554" y="0"/>
                  </a:lnTo>
                  <a:lnTo>
                    <a:pt x="2467554" y="1182357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6976" tIns="144781" rIns="270256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800" kern="1200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ED8BBFDD-829D-4813-B291-3016288730B3}"/>
                </a:ext>
              </a:extLst>
            </p:cNvPr>
            <p:cNvSpPr/>
            <p:nvPr/>
          </p:nvSpPr>
          <p:spPr>
            <a:xfrm>
              <a:off x="-283662" y="3298886"/>
              <a:ext cx="1182357" cy="1182357"/>
            </a:xfrm>
            <a:prstGeom prst="ellipse">
              <a:avLst/>
            </a:prstGeom>
            <a:sp3d z="57150" extrusionH="63500" contourW="127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F5CAC1A3-701E-47F2-B94B-97533D07EAB5}"/>
                </a:ext>
              </a:extLst>
            </p:cNvPr>
            <p:cNvSpPr/>
            <p:nvPr/>
          </p:nvSpPr>
          <p:spPr>
            <a:xfrm rot="21600000">
              <a:off x="307517" y="4834186"/>
              <a:ext cx="2467555" cy="1182357"/>
            </a:xfrm>
            <a:custGeom>
              <a:avLst/>
              <a:gdLst>
                <a:gd name="connsiteX0" fmla="*/ 0 w 2467554"/>
                <a:gd name="connsiteY0" fmla="*/ 0 h 1182357"/>
                <a:gd name="connsiteX1" fmla="*/ 1876376 w 2467554"/>
                <a:gd name="connsiteY1" fmla="*/ 0 h 1182357"/>
                <a:gd name="connsiteX2" fmla="*/ 2467554 w 2467554"/>
                <a:gd name="connsiteY2" fmla="*/ 591179 h 1182357"/>
                <a:gd name="connsiteX3" fmla="*/ 1876376 w 2467554"/>
                <a:gd name="connsiteY3" fmla="*/ 1182357 h 1182357"/>
                <a:gd name="connsiteX4" fmla="*/ 0 w 2467554"/>
                <a:gd name="connsiteY4" fmla="*/ 1182357 h 1182357"/>
                <a:gd name="connsiteX5" fmla="*/ 0 w 2467554"/>
                <a:gd name="connsiteY5" fmla="*/ 0 h 1182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7554" h="1182357">
                  <a:moveTo>
                    <a:pt x="2467554" y="1182357"/>
                  </a:moveTo>
                  <a:lnTo>
                    <a:pt x="591178" y="1182357"/>
                  </a:lnTo>
                  <a:lnTo>
                    <a:pt x="0" y="591178"/>
                  </a:lnTo>
                  <a:lnTo>
                    <a:pt x="591178" y="0"/>
                  </a:lnTo>
                  <a:lnTo>
                    <a:pt x="2467554" y="0"/>
                  </a:lnTo>
                  <a:lnTo>
                    <a:pt x="2467554" y="1182357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6976" tIns="144780" rIns="270257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800" kern="1200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6191D22D-8562-44B2-B3D3-B03A71EDD459}"/>
                </a:ext>
              </a:extLst>
            </p:cNvPr>
            <p:cNvSpPr/>
            <p:nvPr/>
          </p:nvSpPr>
          <p:spPr>
            <a:xfrm>
              <a:off x="-283662" y="4834186"/>
              <a:ext cx="1182357" cy="1182357"/>
            </a:xfrm>
            <a:prstGeom prst="ellipse">
              <a:avLst/>
            </a:prstGeom>
            <a:sp3d z="57150" extrusionH="63500" contourW="127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AE9FAFF-D22C-42A6-9A46-C7D7292AD46D}"/>
              </a:ext>
            </a:extLst>
          </p:cNvPr>
          <p:cNvSpPr txBox="1"/>
          <p:nvPr/>
        </p:nvSpPr>
        <p:spPr>
          <a:xfrm rot="254007">
            <a:off x="122107" y="4251460"/>
            <a:ext cx="118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2017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403349-C44F-4FE8-B53D-83E872DFA158}"/>
              </a:ext>
            </a:extLst>
          </p:cNvPr>
          <p:cNvSpPr txBox="1"/>
          <p:nvPr/>
        </p:nvSpPr>
        <p:spPr>
          <a:xfrm rot="355516">
            <a:off x="88760" y="2967290"/>
            <a:ext cx="1060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2018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1B0D94-E468-4886-BB0F-D70D5F0FE438}"/>
              </a:ext>
            </a:extLst>
          </p:cNvPr>
          <p:cNvSpPr txBox="1"/>
          <p:nvPr/>
        </p:nvSpPr>
        <p:spPr>
          <a:xfrm rot="424832">
            <a:off x="103399" y="1718598"/>
            <a:ext cx="926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284C0B-1115-44A0-A7EA-419BC964C286}"/>
              </a:ext>
            </a:extLst>
          </p:cNvPr>
          <p:cNvSpPr txBox="1"/>
          <p:nvPr/>
        </p:nvSpPr>
        <p:spPr>
          <a:xfrm rot="570636">
            <a:off x="1172172" y="4771945"/>
            <a:ext cx="1073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(78,57 %)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F45BD3-0ED6-4B36-BC67-53A89D566BA5}"/>
              </a:ext>
            </a:extLst>
          </p:cNvPr>
          <p:cNvSpPr txBox="1"/>
          <p:nvPr/>
        </p:nvSpPr>
        <p:spPr>
          <a:xfrm rot="390543">
            <a:off x="1439678" y="4216896"/>
            <a:ext cx="645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Bahnschrift SemiBold SemiConden" panose="020B0502040204020203" pitchFamily="34" charset="0"/>
              </a:rPr>
              <a:t>1 1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35ADD4-47A0-4C23-B891-EDDC5B428A1C}"/>
              </a:ext>
            </a:extLst>
          </p:cNvPr>
          <p:cNvSpPr txBox="1"/>
          <p:nvPr/>
        </p:nvSpPr>
        <p:spPr>
          <a:xfrm rot="470576">
            <a:off x="1279242" y="3521547"/>
            <a:ext cx="1073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(85,71 %)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24E512-73CA-4A8E-B15C-7961B1362814}"/>
              </a:ext>
            </a:extLst>
          </p:cNvPr>
          <p:cNvSpPr txBox="1"/>
          <p:nvPr/>
        </p:nvSpPr>
        <p:spPr>
          <a:xfrm rot="390543">
            <a:off x="1444499" y="2905736"/>
            <a:ext cx="676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Bahnschrift SemiBold SemiConden" panose="020B0502040204020203" pitchFamily="34" charset="0"/>
              </a:rPr>
              <a:t>1 3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297464-2FA5-40DC-93F6-8061E574DF16}"/>
              </a:ext>
            </a:extLst>
          </p:cNvPr>
          <p:cNvSpPr txBox="1"/>
          <p:nvPr/>
        </p:nvSpPr>
        <p:spPr>
          <a:xfrm rot="533210">
            <a:off x="1288342" y="2238768"/>
            <a:ext cx="91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(100 %)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830EE6-142E-4E30-8345-8E8A96ECC32F}"/>
              </a:ext>
            </a:extLst>
          </p:cNvPr>
          <p:cNvSpPr txBox="1"/>
          <p:nvPr/>
        </p:nvSpPr>
        <p:spPr>
          <a:xfrm rot="390543">
            <a:off x="1424562" y="1657043"/>
            <a:ext cx="676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Bahnschrift SemiBold SemiConden" panose="020B0502040204020203" pitchFamily="34" charset="0"/>
              </a:rPr>
              <a:t>1 6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2D2849-C95A-4E67-BB71-7E760EA66170}"/>
              </a:ext>
            </a:extLst>
          </p:cNvPr>
          <p:cNvSpPr txBox="1"/>
          <p:nvPr/>
        </p:nvSpPr>
        <p:spPr>
          <a:xfrm>
            <a:off x="135303" y="5586386"/>
            <a:ext cx="2509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</a:rPr>
              <a:t>Количество участников от общего числа</a:t>
            </a:r>
          </a:p>
          <a:p>
            <a:pPr algn="ctr"/>
            <a:r>
              <a:rPr lang="ru-RU" b="1" dirty="0">
                <a:solidFill>
                  <a:srgbClr val="2A1255"/>
                </a:solidFill>
              </a:rPr>
              <a:t>поселений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0F8A19A4-831E-4202-8D60-8E6E687F73EF}"/>
              </a:ext>
            </a:extLst>
          </p:cNvPr>
          <p:cNvGrpSpPr/>
          <p:nvPr/>
        </p:nvGrpSpPr>
        <p:grpSpPr>
          <a:xfrm>
            <a:off x="2770134" y="1773573"/>
            <a:ext cx="1987642" cy="3670852"/>
            <a:chOff x="2827273" y="1398894"/>
            <a:chExt cx="4053840" cy="4060210"/>
          </a:xfrm>
          <a:scene3d>
            <a:camera prst="isometricOffAxis2Left" zoom="95000"/>
            <a:lightRig rig="flat" dir="t"/>
          </a:scene3d>
        </p:grpSpPr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8E14F9B0-A611-4B40-8541-81FED7DB535C}"/>
                </a:ext>
              </a:extLst>
            </p:cNvPr>
            <p:cNvSpPr/>
            <p:nvPr/>
          </p:nvSpPr>
          <p:spPr>
            <a:xfrm rot="21600000">
              <a:off x="2827273" y="1398894"/>
              <a:ext cx="4053840" cy="1128774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1" rIns="369824" bIns="198121" numCol="1" spcCol="1270" anchor="ctr" anchorCtr="0">
              <a:noAutofit/>
            </a:bodyPr>
            <a:lstStyle/>
            <a:p>
              <a:pPr marL="0" lvl="0" indent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5200" kern="1200"/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A9D794C6-77BE-4B32-9CAE-AC3018BCBBB0}"/>
                </a:ext>
              </a:extLst>
            </p:cNvPr>
            <p:cNvSpPr/>
            <p:nvPr/>
          </p:nvSpPr>
          <p:spPr>
            <a:xfrm rot="21600000">
              <a:off x="2827273" y="2864613"/>
              <a:ext cx="4053840" cy="1128772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0" rIns="369824" bIns="198120" numCol="1" spcCol="1270" anchor="ctr" anchorCtr="0">
              <a:noAutofit/>
            </a:bodyPr>
            <a:lstStyle/>
            <a:p>
              <a:pPr marL="0" lvl="0" indent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5200" kern="1200"/>
            </a:p>
          </p:txBody>
        </p:sp>
        <p:sp>
          <p:nvSpPr>
            <p:cNvPr id="33" name="Полилиния: фигура 32">
              <a:extLst>
                <a:ext uri="{FF2B5EF4-FFF2-40B4-BE49-F238E27FC236}">
                  <a16:creationId xmlns:a16="http://schemas.microsoft.com/office/drawing/2014/main" id="{E56DE47B-7C12-447B-99F4-93356E0DE8F7}"/>
                </a:ext>
              </a:extLst>
            </p:cNvPr>
            <p:cNvSpPr/>
            <p:nvPr/>
          </p:nvSpPr>
          <p:spPr>
            <a:xfrm rot="21600000">
              <a:off x="2827273" y="4330331"/>
              <a:ext cx="4053840" cy="1128773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1" rIns="369824" bIns="198120" numCol="1" spcCol="1270" anchor="ctr" anchorCtr="0">
              <a:noAutofit/>
            </a:bodyPr>
            <a:lstStyle/>
            <a:p>
              <a:pPr marL="0" lvl="0" indent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5200" kern="120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656F0C4-8117-4C57-A7C9-AF2FA27660D1}"/>
              </a:ext>
            </a:extLst>
          </p:cNvPr>
          <p:cNvSpPr txBox="1"/>
          <p:nvPr/>
        </p:nvSpPr>
        <p:spPr>
          <a:xfrm>
            <a:off x="2577580" y="5633200"/>
            <a:ext cx="2693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</a:rPr>
              <a:t>Количество</a:t>
            </a:r>
          </a:p>
          <a:p>
            <a:pPr algn="ctr"/>
            <a:r>
              <a:rPr lang="ru-RU" b="1" dirty="0">
                <a:solidFill>
                  <a:srgbClr val="2A1255"/>
                </a:solidFill>
              </a:rPr>
              <a:t> победителей </a:t>
            </a:r>
          </a:p>
          <a:p>
            <a:pPr algn="ctr"/>
            <a:r>
              <a:rPr lang="ru-RU" b="1" dirty="0">
                <a:solidFill>
                  <a:srgbClr val="2A1255"/>
                </a:solidFill>
              </a:rPr>
              <a:t>от числа участников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227C6D-06A4-4FDE-A7D6-EA53683CD094}"/>
              </a:ext>
            </a:extLst>
          </p:cNvPr>
          <p:cNvSpPr txBox="1"/>
          <p:nvPr/>
        </p:nvSpPr>
        <p:spPr>
          <a:xfrm rot="570636">
            <a:off x="3410549" y="4881441"/>
            <a:ext cx="1136452" cy="39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(100 %)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F8833E-058C-4F3C-946C-04241462B69B}"/>
              </a:ext>
            </a:extLst>
          </p:cNvPr>
          <p:cNvSpPr txBox="1"/>
          <p:nvPr/>
        </p:nvSpPr>
        <p:spPr>
          <a:xfrm rot="390543">
            <a:off x="3571332" y="4370154"/>
            <a:ext cx="586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Bahnschrift SemiBold SemiConden" panose="020B0502040204020203" pitchFamily="34" charset="0"/>
              </a:rPr>
              <a:t>1 1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6F8AB5-D444-4158-A6F7-64EC1A87F1A3}"/>
              </a:ext>
            </a:extLst>
          </p:cNvPr>
          <p:cNvSpPr txBox="1"/>
          <p:nvPr/>
        </p:nvSpPr>
        <p:spPr>
          <a:xfrm rot="470576">
            <a:off x="3367010" y="3680366"/>
            <a:ext cx="1073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(91,66%)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EF49E9-F611-4BF8-B29A-1A857425D1C8}"/>
              </a:ext>
            </a:extLst>
          </p:cNvPr>
          <p:cNvSpPr txBox="1"/>
          <p:nvPr/>
        </p:nvSpPr>
        <p:spPr>
          <a:xfrm rot="390543">
            <a:off x="3630532" y="3167933"/>
            <a:ext cx="676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Bahnschrift SemiBold SemiConden" panose="020B0502040204020203" pitchFamily="34" charset="0"/>
              </a:rPr>
              <a:t>1 2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589DC0-7344-4C67-9205-B804B121C919}"/>
              </a:ext>
            </a:extLst>
          </p:cNvPr>
          <p:cNvSpPr txBox="1"/>
          <p:nvPr/>
        </p:nvSpPr>
        <p:spPr>
          <a:xfrm rot="533210">
            <a:off x="3405829" y="2480808"/>
            <a:ext cx="91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(100 %)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5A8ABF-0660-47A6-9B84-040CAF8FC498}"/>
              </a:ext>
            </a:extLst>
          </p:cNvPr>
          <p:cNvSpPr txBox="1"/>
          <p:nvPr/>
        </p:nvSpPr>
        <p:spPr>
          <a:xfrm rot="390543">
            <a:off x="3578748" y="1960671"/>
            <a:ext cx="676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Bahnschrift SemiBold SemiConden" panose="020B0502040204020203" pitchFamily="34" charset="0"/>
              </a:rPr>
              <a:t>1 6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84435AAD-2FCA-47DA-A815-6E05FDD3D2B0}"/>
              </a:ext>
            </a:extLst>
          </p:cNvPr>
          <p:cNvSpPr/>
          <p:nvPr/>
        </p:nvSpPr>
        <p:spPr>
          <a:xfrm>
            <a:off x="6177361" y="5754031"/>
            <a:ext cx="277372" cy="25976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3D435E7F-ED2E-4A8E-A643-D798271B0A67}"/>
              </a:ext>
            </a:extLst>
          </p:cNvPr>
          <p:cNvSpPr/>
          <p:nvPr/>
        </p:nvSpPr>
        <p:spPr>
          <a:xfrm>
            <a:off x="6177361" y="6379833"/>
            <a:ext cx="277372" cy="25976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7E7E18-0685-4F73-A864-CD6314E108C3}"/>
              </a:ext>
            </a:extLst>
          </p:cNvPr>
          <p:cNvSpPr txBox="1"/>
          <p:nvPr/>
        </p:nvSpPr>
        <p:spPr>
          <a:xfrm>
            <a:off x="6626087" y="5754031"/>
            <a:ext cx="203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ahnschrift" panose="020B0502040204020203" pitchFamily="34" charset="0"/>
              </a:rPr>
              <a:t>Число проектов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F8C4DED-94C8-4CFE-958D-633BC9E763DB}"/>
              </a:ext>
            </a:extLst>
          </p:cNvPr>
          <p:cNvSpPr txBox="1"/>
          <p:nvPr/>
        </p:nvSpPr>
        <p:spPr>
          <a:xfrm>
            <a:off x="6626087" y="6186549"/>
            <a:ext cx="2843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ahnschrift" panose="020B0502040204020203" pitchFamily="34" charset="0"/>
              </a:rPr>
              <a:t>Субсидия из краевого бюджета,  млн. руб.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8" name="Диаграмма 47">
                <a:extLst>
                  <a:ext uri="{FF2B5EF4-FFF2-40B4-BE49-F238E27FC236}">
                    <a16:creationId xmlns:a16="http://schemas.microsoft.com/office/drawing/2014/main" id="{AAF48D1C-1506-4D7C-B212-0B53F5BE6F9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05569115"/>
                  </p:ext>
                </p:extLst>
              </p:nvPr>
            </p:nvGraphicFramePr>
            <p:xfrm>
              <a:off x="4800850" y="1924395"/>
              <a:ext cx="4763842" cy="35708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48" name="Диаграмма 47">
                <a:extLst>
                  <a:ext uri="{FF2B5EF4-FFF2-40B4-BE49-F238E27FC236}">
                    <a16:creationId xmlns:a16="http://schemas.microsoft.com/office/drawing/2014/main" id="{AAF48D1C-1506-4D7C-B212-0B53F5BE6F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0850" y="1924395"/>
                <a:ext cx="4763842" cy="3570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53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822B52-FA27-4573-BA44-2A8B0DA97322}"/>
              </a:ext>
            </a:extLst>
          </p:cNvPr>
          <p:cNvSpPr txBox="1"/>
          <p:nvPr/>
        </p:nvSpPr>
        <p:spPr>
          <a:xfrm>
            <a:off x="119269" y="117513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    Поддержка проектов, основанных на местных инициативах в 2019 году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620D5DF-4872-4B07-8179-E47AC8E398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747531"/>
          <a:ext cx="9051235" cy="477856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22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4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u="none" strike="noStrike" dirty="0"/>
                        <a:t>Тип </a:t>
                      </a:r>
                    </a:p>
                    <a:p>
                      <a:pPr algn="ctr" rtl="0" fontAlgn="ctr"/>
                      <a:r>
                        <a:rPr lang="ru-RU" sz="1700" b="1" u="none" strike="noStrike" dirty="0"/>
                        <a:t>проекта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u="none" strike="noStrike" dirty="0"/>
                        <a:t>Количество проектов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u="none" strike="noStrike" dirty="0"/>
                        <a:t>Общая стоимость проектов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43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1" u="none" strike="noStrike" dirty="0"/>
                        <a:t>Благоустройство территории округа</a:t>
                      </a:r>
                    </a:p>
                    <a:p>
                      <a:pPr algn="l" rtl="0" fontAlgn="ctr"/>
                      <a:r>
                        <a:rPr lang="ru-RU" sz="1900" b="1" u="none" strike="noStrike" dirty="0"/>
                        <a:t>(Благоустройство территории прилегающей к Памятнику воинам-односельчанам с. </a:t>
                      </a:r>
                      <a:r>
                        <a:rPr lang="ru-RU" sz="1900" b="1" u="none" strike="noStrike" dirty="0" err="1"/>
                        <a:t>Константиновское</a:t>
                      </a:r>
                      <a:r>
                        <a:rPr lang="ru-RU" sz="1900" b="1" u="none" strike="noStrike" dirty="0"/>
                        <a:t>, </a:t>
                      </a:r>
                    </a:p>
                    <a:p>
                      <a:pPr algn="l" rtl="0" fontAlgn="ctr"/>
                      <a:r>
                        <a:rPr lang="ru-RU" sz="1900" b="1" u="none" strike="noStrike" dirty="0"/>
                        <a:t>мест захоронения  г. Светлоград (второй этап ), </a:t>
                      </a:r>
                    </a:p>
                    <a:p>
                      <a:pPr algn="l" rtl="0" fontAlgn="ctr"/>
                      <a:r>
                        <a:rPr lang="ru-RU" sz="1900" b="1" u="none" strike="noStrike" dirty="0"/>
                        <a:t> с. Гофицкое)</a:t>
                      </a:r>
                      <a:endParaRPr lang="ru-RU" sz="1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0747" marR="7862" marT="78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3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10,2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5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1" u="none" strike="noStrike" dirty="0"/>
                        <a:t>Объекты культуры </a:t>
                      </a:r>
                    </a:p>
                    <a:p>
                      <a:pPr algn="l" rtl="0" fontAlgn="ctr"/>
                      <a:r>
                        <a:rPr lang="ru-RU" sz="1900" b="1" u="none" strike="noStrike" dirty="0"/>
                        <a:t>(Ремонт помещений ДК с. Сухая Буйвола, ДК Просянка, ДК Ореховка, благоустройство прилегающих территорий к зданиям ДК с. Донская Балка, с. Николина Балка, с. </a:t>
                      </a:r>
                      <a:r>
                        <a:rPr lang="ru-RU" sz="1900" b="1" u="none" strike="noStrike" dirty="0" err="1"/>
                        <a:t>Шведино</a:t>
                      </a:r>
                      <a:r>
                        <a:rPr lang="ru-RU" sz="1900" b="1" u="none" strike="noStrike" dirty="0"/>
                        <a:t>)</a:t>
                      </a:r>
                      <a:endParaRPr lang="ru-RU" sz="1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0747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6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18,5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4" descr="D:\Users\exfias\Desktop\логотип2.png">
            <a:extLst>
              <a:ext uri="{FF2B5EF4-FFF2-40B4-BE49-F238E27FC236}">
                <a16:creationId xmlns:a16="http://schemas.microsoft.com/office/drawing/2014/main" id="{C4FAC9B1-45FC-48ED-B358-8CB7EC687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65" y="1814392"/>
            <a:ext cx="1274714" cy="1095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E81DA4-7268-4682-9A64-F053CE55B380}"/>
              </a:ext>
            </a:extLst>
          </p:cNvPr>
          <p:cNvSpPr txBox="1"/>
          <p:nvPr/>
        </p:nvSpPr>
        <p:spPr>
          <a:xfrm>
            <a:off x="7870645" y="1224909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3B20625-7152-4BE7-A7A5-85EA85CD8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06016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62928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9094E68-61AF-4594-88BF-D6A6039012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513" y="1429479"/>
          <a:ext cx="9024730" cy="45441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164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6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u="none" strike="noStrike" dirty="0"/>
                        <a:t>Тип </a:t>
                      </a:r>
                    </a:p>
                    <a:p>
                      <a:pPr algn="ctr" rtl="0" fontAlgn="ctr"/>
                      <a:r>
                        <a:rPr lang="ru-RU" sz="1700" b="1" u="none" strike="noStrike" dirty="0"/>
                        <a:t>проекта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u="none" strike="noStrike" dirty="0"/>
                        <a:t>Количество проектов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u="none" strike="noStrike" dirty="0"/>
                        <a:t>Общая стоимость проектов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0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1" u="none" strike="noStrike" dirty="0"/>
                        <a:t>Объекты физической культуры и спорта</a:t>
                      </a:r>
                    </a:p>
                    <a:p>
                      <a:pPr algn="l" rtl="0" fontAlgn="ctr"/>
                      <a:r>
                        <a:rPr lang="ru-RU" sz="1900" b="1" u="none" strike="noStrike" dirty="0"/>
                        <a:t>(Ремонт здания</a:t>
                      </a:r>
                      <a:r>
                        <a:rPr lang="ru-RU" sz="1900" b="1" u="none" strike="noStrike" baseline="0" dirty="0"/>
                        <a:t>  спортзала ( 2 этап) с. Благодатное, с. обустройство стадиона с. Высоцкое, ремонт здания для размещения спортивного зала с. </a:t>
                      </a:r>
                      <a:r>
                        <a:rPr lang="ru-RU" sz="1900" b="1" u="none" strike="noStrike" baseline="0" dirty="0" err="1"/>
                        <a:t>Шангала</a:t>
                      </a:r>
                      <a:endParaRPr lang="ru-RU" sz="1900" b="1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0747" marR="7862" marT="78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3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10,7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0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1" u="none" strike="noStrike" dirty="0"/>
                        <a:t>Дорожная деятельность </a:t>
                      </a:r>
                    </a:p>
                    <a:p>
                      <a:pPr algn="l" rtl="0" fontAlgn="ctr"/>
                      <a:r>
                        <a:rPr lang="ru-RU" sz="1900" b="1" u="none" strike="noStrike" dirty="0"/>
                        <a:t>(Ремонт</a:t>
                      </a:r>
                      <a:r>
                        <a:rPr lang="ru-RU" sz="1900" b="1" u="none" strike="noStrike" baseline="0" dirty="0"/>
                        <a:t> автомобильных дорог п. </a:t>
                      </a:r>
                      <a:r>
                        <a:rPr lang="ru-RU" sz="1900" b="1" u="none" strike="noStrike" baseline="0" dirty="0" err="1"/>
                        <a:t>Прикалаусский</a:t>
                      </a:r>
                      <a:r>
                        <a:rPr lang="ru-RU" sz="1900" b="1" u="none" strike="noStrike" baseline="0" dirty="0"/>
                        <a:t>, п. Рогатая Балка, устройство подъездной дороги к стадиону на пл. Выставочной г. Светлоград</a:t>
                      </a:r>
                      <a:endParaRPr lang="ru-RU" sz="1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0747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3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10,2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Услуги бытового обслуживания населения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Ремонт бани г. Светлоград (второй этап)</a:t>
                      </a:r>
                      <a:endParaRPr lang="ru-RU" sz="1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1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/>
                        <a:t>4,1 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7C89E0-614F-4471-8413-2C6BC7F2DF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009" y="5956217"/>
          <a:ext cx="9051234" cy="73613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191382">
                  <a:extLst>
                    <a:ext uri="{9D8B030D-6E8A-4147-A177-3AD203B41FA5}">
                      <a16:colId xmlns:a16="http://schemas.microsoft.com/office/drawing/2014/main" val="920668164"/>
                    </a:ext>
                  </a:extLst>
                </a:gridCol>
                <a:gridCol w="1240180">
                  <a:extLst>
                    <a:ext uri="{9D8B030D-6E8A-4147-A177-3AD203B41FA5}">
                      <a16:colId xmlns:a16="http://schemas.microsoft.com/office/drawing/2014/main" val="2835559526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426391965"/>
                    </a:ext>
                  </a:extLst>
                </a:gridCol>
              </a:tblGrid>
              <a:tr h="736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100" b="1" u="none" strike="noStrike" dirty="0"/>
                        <a:t>  Итого</a:t>
                      </a:r>
                      <a:endParaRPr lang="ru-RU" sz="2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/>
                        <a:t>16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/>
                        <a:t>53,9 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62" marR="7862" marT="78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74049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82C326-0902-482C-97CD-5053569875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06016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02C94D-CE4E-4803-9D71-0696916FC09B}"/>
              </a:ext>
            </a:extLst>
          </p:cNvPr>
          <p:cNvSpPr txBox="1"/>
          <p:nvPr/>
        </p:nvSpPr>
        <p:spPr>
          <a:xfrm>
            <a:off x="20477" y="-610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    Поддержка проектов, основанных на местных инициативах в 2019 году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A4D626-10ED-475D-A287-DC466B993D10}"/>
              </a:ext>
            </a:extLst>
          </p:cNvPr>
          <p:cNvSpPr txBox="1"/>
          <p:nvPr/>
        </p:nvSpPr>
        <p:spPr>
          <a:xfrm>
            <a:off x="7844141" y="583069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  <p:pic>
        <p:nvPicPr>
          <p:cNvPr id="8" name="Picture 4" descr="D:\Users\exfias\Desktop\логотип2.png">
            <a:extLst>
              <a:ext uri="{FF2B5EF4-FFF2-40B4-BE49-F238E27FC236}">
                <a16:creationId xmlns:a16="http://schemas.microsoft.com/office/drawing/2014/main" id="{3A47C881-E76A-467A-977D-9604C48B2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269" y="1429479"/>
            <a:ext cx="1103045" cy="947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840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0AF66A-79CD-466B-8964-EFFC70818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96614"/>
              </p:ext>
            </p:extLst>
          </p:nvPr>
        </p:nvGraphicFramePr>
        <p:xfrm>
          <a:off x="106017" y="448320"/>
          <a:ext cx="7938052" cy="640968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938052">
                  <a:extLst>
                    <a:ext uri="{9D8B030D-6E8A-4147-A177-3AD203B41FA5}">
                      <a16:colId xmlns:a16="http://schemas.microsoft.com/office/drawing/2014/main" val="3964218634"/>
                    </a:ext>
                  </a:extLst>
                </a:gridCol>
              </a:tblGrid>
              <a:tr h="363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"Развитие образования"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253128"/>
                  </a:ext>
                </a:extLst>
              </a:tr>
              <a:tr h="363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"Социальное развитие"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13565"/>
                  </a:ext>
                </a:extLst>
              </a:tr>
              <a:tr h="419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"Социальная поддержка граждан"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287778"/>
                  </a:ext>
                </a:extLst>
              </a:tr>
              <a:tr h="419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"Развитие жилищно-коммунального хозяйства"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075913"/>
                  </a:ext>
                </a:extLst>
              </a:tr>
              <a:tr h="53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"Культура Петровского городского округа Ставропольского края"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00760"/>
                  </a:ext>
                </a:extLst>
              </a:tr>
              <a:tr h="363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"Управление финансами"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46806"/>
                  </a:ext>
                </a:extLst>
              </a:tr>
              <a:tr h="363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"Управление имуществом"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2011"/>
                  </a:ext>
                </a:extLst>
              </a:tr>
              <a:tr h="53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 "Модернизация экономики и улучшение инвестиционного климата"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57122"/>
                  </a:ext>
                </a:extLst>
              </a:tr>
              <a:tr h="419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"Развитие сельского хозяйства"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45878"/>
                  </a:ext>
                </a:extLst>
              </a:tr>
              <a:tr h="53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"Развитие транспортной системы и обеспечение безопасности дорожного движения"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24768"/>
                  </a:ext>
                </a:extLst>
              </a:tr>
              <a:tr h="419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"Развитие градостроительства и архитектуры"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84697"/>
                  </a:ext>
                </a:extLst>
              </a:tr>
              <a:tr h="53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"Межнациональные отношения, профилактика правонарушений, терроризма и поддержка казачества"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520088"/>
                  </a:ext>
                </a:extLst>
              </a:tr>
              <a:tr h="53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Муниципальная программа Петровского городского округа Ставропольского края "Совершенствование организации деятельности органов местного самоуправления"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560859"/>
                  </a:ext>
                </a:extLst>
              </a:tr>
              <a:tr h="53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solidFill>
                            <a:srgbClr val="2A1255"/>
                          </a:solidFill>
                          <a:effectLst/>
                        </a:rPr>
                        <a:t>Руководство и управление в сфере установленных функций органов государственной власти субъектов Российской Федерации и органов местного самоуправления</a:t>
                      </a:r>
                      <a:endParaRPr lang="ru-RU" sz="13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85938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62E909A-B9D8-4562-B970-B6ED8D88B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86879"/>
              </p:ext>
            </p:extLst>
          </p:nvPr>
        </p:nvGraphicFramePr>
        <p:xfrm>
          <a:off x="8044069" y="448319"/>
          <a:ext cx="1099931" cy="640968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99931">
                  <a:extLst>
                    <a:ext uri="{9D8B030D-6E8A-4147-A177-3AD203B41FA5}">
                      <a16:colId xmlns:a16="http://schemas.microsoft.com/office/drawing/2014/main" val="630793171"/>
                    </a:ext>
                  </a:extLst>
                </a:gridCol>
              </a:tblGrid>
              <a:tr h="361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2A125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770,2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635746"/>
                  </a:ext>
                </a:extLst>
              </a:tr>
              <a:tr h="377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51, 5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49323"/>
                  </a:ext>
                </a:extLst>
              </a:tr>
              <a:tr h="406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383,3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760688"/>
                  </a:ext>
                </a:extLst>
              </a:tr>
              <a:tr h="4386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105, 9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63716"/>
                  </a:ext>
                </a:extLst>
              </a:tr>
              <a:tr h="518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157, 5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31430"/>
                  </a:ext>
                </a:extLst>
              </a:tr>
              <a:tr h="377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2A125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56148"/>
                  </a:ext>
                </a:extLst>
              </a:tr>
              <a:tr h="4065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5, 9</a:t>
                      </a:r>
                      <a:endParaRPr lang="ru-RU" sz="1600" b="0" i="0" u="none" strike="noStrike" dirty="0">
                        <a:solidFill>
                          <a:srgbClr val="2A125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01225"/>
                  </a:ext>
                </a:extLst>
              </a:tr>
              <a:tr h="545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2A125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23642"/>
                  </a:ext>
                </a:extLst>
              </a:tr>
              <a:tr h="412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2A125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5226"/>
                  </a:ext>
                </a:extLst>
              </a:tr>
              <a:tr h="531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57, 4</a:t>
                      </a:r>
                      <a:endParaRPr lang="ru-RU" sz="1600" b="0" i="0" u="none" strike="noStrike" dirty="0">
                        <a:solidFill>
                          <a:srgbClr val="2A125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68410"/>
                  </a:ext>
                </a:extLst>
              </a:tr>
              <a:tr h="4386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0,4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5221"/>
                  </a:ext>
                </a:extLst>
              </a:tr>
              <a:tr h="518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8, 8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54584"/>
                  </a:ext>
                </a:extLst>
              </a:tr>
              <a:tr h="558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45, 3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421070"/>
                  </a:ext>
                </a:extLst>
              </a:tr>
              <a:tr h="518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55,4</a:t>
                      </a:r>
                      <a:endParaRPr lang="ru-RU" sz="1600" b="1" i="0" u="none" strike="noStrike" dirty="0">
                        <a:solidFill>
                          <a:srgbClr val="2A125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844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DF56CD4-E725-40AD-A69B-9F9C613C8B84}"/>
              </a:ext>
            </a:extLst>
          </p:cNvPr>
          <p:cNvSpPr txBox="1"/>
          <p:nvPr/>
        </p:nvSpPr>
        <p:spPr>
          <a:xfrm>
            <a:off x="-469854" y="-66261"/>
            <a:ext cx="866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    </a:t>
            </a:r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Расходы бюджета в разрезе программ на 2019 </a:t>
            </a:r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год</a:t>
            </a:r>
            <a:endParaRPr lang="ru-RU" sz="2000" b="1" dirty="0">
              <a:solidFill>
                <a:srgbClr val="2A1255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301D2-D799-4F2F-B416-6C1E8D806710}"/>
              </a:ext>
            </a:extLst>
          </p:cNvPr>
          <p:cNvSpPr txBox="1"/>
          <p:nvPr/>
        </p:nvSpPr>
        <p:spPr>
          <a:xfrm>
            <a:off x="8044069" y="97566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74783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2D4604CC-EA02-428E-B634-029B47584BD1}"/>
              </a:ext>
            </a:extLst>
          </p:cNvPr>
          <p:cNvSpPr/>
          <p:nvPr/>
        </p:nvSpPr>
        <p:spPr>
          <a:xfrm>
            <a:off x="4062863" y="1248248"/>
            <a:ext cx="5050722" cy="5090973"/>
          </a:xfrm>
          <a:prstGeom prst="triangle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5">
            <a:extLst>
              <a:ext uri="{FF2B5EF4-FFF2-40B4-BE49-F238E27FC236}">
                <a16:creationId xmlns:a16="http://schemas.microsoft.com/office/drawing/2014/main" id="{4C504D55-3128-4F43-805C-770C0C5567A1}"/>
              </a:ext>
            </a:extLst>
          </p:cNvPr>
          <p:cNvSpPr>
            <a:spLocks noChangeAspect="1"/>
          </p:cNvSpPr>
          <p:nvPr/>
        </p:nvSpPr>
        <p:spPr>
          <a:xfrm>
            <a:off x="1403648" y="1815548"/>
            <a:ext cx="6408712" cy="973107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8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72000" rtlCol="0" anchor="ctr"/>
          <a:lstStyle/>
          <a:p>
            <a:pPr>
              <a:lnSpc>
                <a:spcPts val="1500"/>
              </a:lnSpc>
            </a:pPr>
            <a:r>
              <a:rPr lang="ru-RU" sz="2000" b="1" dirty="0">
                <a:solidFill>
                  <a:srgbClr val="2A1255"/>
                </a:solidFill>
              </a:rPr>
              <a:t>Указ Президента РФ от 07.05.2018 г. №204 "О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4" name="Скругленный прямоугольник 27">
            <a:extLst>
              <a:ext uri="{FF2B5EF4-FFF2-40B4-BE49-F238E27FC236}">
                <a16:creationId xmlns:a16="http://schemas.microsoft.com/office/drawing/2014/main" id="{309E1978-DAA9-4CC8-8C4B-961A2AB7A4FA}"/>
              </a:ext>
            </a:extLst>
          </p:cNvPr>
          <p:cNvSpPr>
            <a:spLocks noChangeAspect="1"/>
          </p:cNvSpPr>
          <p:nvPr/>
        </p:nvSpPr>
        <p:spPr>
          <a:xfrm>
            <a:off x="1043608" y="2924944"/>
            <a:ext cx="6408712" cy="727807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69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700"/>
              </a:lnSpc>
            </a:pPr>
            <a:r>
              <a:rPr lang="ru-RU" sz="2000" b="1" dirty="0">
                <a:solidFill>
                  <a:srgbClr val="2A1255"/>
                </a:solidFill>
              </a:rPr>
              <a:t>Послание Президента РФ</a:t>
            </a:r>
            <a:r>
              <a:rPr lang="en-US" sz="2000" b="1" dirty="0">
                <a:solidFill>
                  <a:srgbClr val="2A1255"/>
                </a:solidFill>
              </a:rPr>
              <a:t> </a:t>
            </a:r>
            <a:r>
              <a:rPr lang="ru-RU" sz="2000" b="1" dirty="0">
                <a:solidFill>
                  <a:srgbClr val="2A1255"/>
                </a:solidFill>
              </a:rPr>
              <a:t>Федеральному Собранию РФ от 01.03.2018 г.</a:t>
            </a:r>
          </a:p>
        </p:txBody>
      </p:sp>
      <p:sp>
        <p:nvSpPr>
          <p:cNvPr id="5" name="Скругленный прямоугольник 28">
            <a:extLst>
              <a:ext uri="{FF2B5EF4-FFF2-40B4-BE49-F238E27FC236}">
                <a16:creationId xmlns:a16="http://schemas.microsoft.com/office/drawing/2014/main" id="{BA84F90C-BDDB-4E68-81CC-6E91E1BC9CF5}"/>
              </a:ext>
            </a:extLst>
          </p:cNvPr>
          <p:cNvSpPr>
            <a:spLocks noChangeAspect="1"/>
          </p:cNvSpPr>
          <p:nvPr/>
        </p:nvSpPr>
        <p:spPr>
          <a:xfrm>
            <a:off x="755576" y="3789040"/>
            <a:ext cx="6408712" cy="727807"/>
          </a:xfrm>
          <a:prstGeom prst="roundRect">
            <a:avLst>
              <a:gd name="adj" fmla="val 46369"/>
            </a:avLst>
          </a:prstGeom>
          <a:solidFill>
            <a:schemeClr val="accent5">
              <a:lumMod val="20000"/>
              <a:lumOff val="80000"/>
              <a:alpha val="8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700"/>
              </a:lnSpc>
            </a:pPr>
            <a:r>
              <a:rPr lang="ru-RU" sz="2000" b="1" dirty="0">
                <a:solidFill>
                  <a:srgbClr val="2A1255"/>
                </a:solidFill>
              </a:rPr>
              <a:t>Проект Стратегии пространственного развития Российской Федерации</a:t>
            </a:r>
          </a:p>
        </p:txBody>
      </p:sp>
      <p:sp>
        <p:nvSpPr>
          <p:cNvPr id="6" name="Скругленный прямоугольник 32">
            <a:extLst>
              <a:ext uri="{FF2B5EF4-FFF2-40B4-BE49-F238E27FC236}">
                <a16:creationId xmlns:a16="http://schemas.microsoft.com/office/drawing/2014/main" id="{2541FFCA-16AF-49EF-8E24-44EBF555E19A}"/>
              </a:ext>
            </a:extLst>
          </p:cNvPr>
          <p:cNvSpPr>
            <a:spLocks noChangeAspect="1"/>
          </p:cNvSpPr>
          <p:nvPr/>
        </p:nvSpPr>
        <p:spPr>
          <a:xfrm>
            <a:off x="467544" y="4653136"/>
            <a:ext cx="6408712" cy="727807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69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700"/>
              </a:lnSpc>
            </a:pPr>
            <a:r>
              <a:rPr lang="ru-RU" sz="2000" b="1" dirty="0">
                <a:solidFill>
                  <a:srgbClr val="2A1255"/>
                </a:solidFill>
              </a:rPr>
              <a:t>Прогноз социально-экономического развития Ставропольского края</a:t>
            </a:r>
          </a:p>
        </p:txBody>
      </p:sp>
      <p:sp>
        <p:nvSpPr>
          <p:cNvPr id="7" name="Скругленный прямоугольник 22">
            <a:extLst>
              <a:ext uri="{FF2B5EF4-FFF2-40B4-BE49-F238E27FC236}">
                <a16:creationId xmlns:a16="http://schemas.microsoft.com/office/drawing/2014/main" id="{EC34E291-8908-465D-9810-F319736BEB8C}"/>
              </a:ext>
            </a:extLst>
          </p:cNvPr>
          <p:cNvSpPr>
            <a:spLocks noChangeAspect="1"/>
          </p:cNvSpPr>
          <p:nvPr/>
        </p:nvSpPr>
        <p:spPr>
          <a:xfrm>
            <a:off x="179512" y="5517232"/>
            <a:ext cx="6408712" cy="780610"/>
          </a:xfrm>
          <a:prstGeom prst="roundRect">
            <a:avLst>
              <a:gd name="adj" fmla="val 44065"/>
            </a:avLst>
          </a:prstGeom>
          <a:solidFill>
            <a:schemeClr val="accent1">
              <a:lumMod val="40000"/>
              <a:lumOff val="60000"/>
              <a:alpha val="8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700"/>
              </a:lnSpc>
            </a:pPr>
            <a:r>
              <a:rPr lang="ru-RU" sz="2000" b="1" dirty="0">
                <a:solidFill>
                  <a:srgbClr val="2A1255"/>
                </a:solidFill>
              </a:rPr>
              <a:t>Основные направления бюджетной, налоговой и долговой политики Ставропольского края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806A51-6731-4DB1-AD2D-6FF3A96D7A08}"/>
              </a:ext>
            </a:extLst>
          </p:cNvPr>
          <p:cNvSpPr txBox="1"/>
          <p:nvPr/>
        </p:nvSpPr>
        <p:spPr>
          <a:xfrm>
            <a:off x="447257" y="50076"/>
            <a:ext cx="866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Основы составления проекта бюджета</a:t>
            </a:r>
          </a:p>
        </p:txBody>
      </p:sp>
      <p:sp>
        <p:nvSpPr>
          <p:cNvPr id="10" name="Стрелка вверх 18">
            <a:extLst>
              <a:ext uri="{FF2B5EF4-FFF2-40B4-BE49-F238E27FC236}">
                <a16:creationId xmlns:a16="http://schemas.microsoft.com/office/drawing/2014/main" id="{D9509E6D-685C-4F9D-B6BA-D23A23CDC8C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164288" y="4077072"/>
            <a:ext cx="917171" cy="1403820"/>
          </a:xfrm>
          <a:prstGeom prst="upArrow">
            <a:avLst>
              <a:gd name="adj1" fmla="val 50000"/>
              <a:gd name="adj2" fmla="val 92580"/>
            </a:avLst>
          </a:prstGeom>
          <a:solidFill>
            <a:srgbClr val="75B7B1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F12D4FE-E838-4469-A677-4DEA103E35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4" y="24818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9526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6A03C1-3F18-4937-9F3C-C712F34858EA}"/>
              </a:ext>
            </a:extLst>
          </p:cNvPr>
          <p:cNvSpPr txBox="1"/>
          <p:nvPr/>
        </p:nvSpPr>
        <p:spPr>
          <a:xfrm>
            <a:off x="358093" y="-81403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Повышение минимального размера оплаты труда</a:t>
            </a:r>
          </a:p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 в 2019 году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BB714F-CEF7-49DA-98FB-6003D84E59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441496"/>
              </p:ext>
            </p:extLst>
          </p:nvPr>
        </p:nvGraphicFramePr>
        <p:xfrm>
          <a:off x="-622852" y="1357244"/>
          <a:ext cx="7182679" cy="2353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0918F1BA-C504-427E-A5F1-518D492729B2}"/>
              </a:ext>
            </a:extLst>
          </p:cNvPr>
          <p:cNvSpPr txBox="1"/>
          <p:nvPr/>
        </p:nvSpPr>
        <p:spPr>
          <a:xfrm>
            <a:off x="4572000" y="1357244"/>
            <a:ext cx="795131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2A1255"/>
                </a:solidFill>
                <a:latin typeface="Bahnschrift" panose="020B0502040204020203" pitchFamily="34" charset="0"/>
              </a:rPr>
              <a:t>11 280</a:t>
            </a:r>
            <a:endParaRPr lang="ru-RU" sz="1800" b="1" dirty="0">
              <a:solidFill>
                <a:srgbClr val="2A1255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54F391AF-ADFA-4B49-9F82-CD2DF34EF511}"/>
              </a:ext>
            </a:extLst>
          </p:cNvPr>
          <p:cNvSpPr/>
          <p:nvPr/>
        </p:nvSpPr>
        <p:spPr>
          <a:xfrm>
            <a:off x="190326" y="946515"/>
            <a:ext cx="5556321" cy="2279374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116E10AE-02A9-4D57-884F-4888A48FC1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7438389"/>
              </p:ext>
            </p:extLst>
          </p:nvPr>
        </p:nvGraphicFramePr>
        <p:xfrm>
          <a:off x="173223" y="3742771"/>
          <a:ext cx="3215483" cy="216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9D33E5-5919-4911-9FA4-299F768533B0}"/>
              </a:ext>
            </a:extLst>
          </p:cNvPr>
          <p:cNvSpPr txBox="1"/>
          <p:nvPr/>
        </p:nvSpPr>
        <p:spPr>
          <a:xfrm>
            <a:off x="371628" y="6109554"/>
            <a:ext cx="1426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  <a:latin typeface="Bahnschrift" panose="020B0502040204020203" pitchFamily="34" charset="0"/>
              </a:rPr>
              <a:t>01.01.2018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764F8A-1F21-4098-BB2A-D59F5FA92967}"/>
              </a:ext>
            </a:extLst>
          </p:cNvPr>
          <p:cNvSpPr txBox="1"/>
          <p:nvPr/>
        </p:nvSpPr>
        <p:spPr>
          <a:xfrm>
            <a:off x="2538359" y="6122957"/>
            <a:ext cx="1426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  <a:latin typeface="Bahnschrift" panose="020B0502040204020203" pitchFamily="34" charset="0"/>
              </a:rPr>
              <a:t>01.05.2018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13A595-59FC-4463-99F1-A17C03521144}"/>
              </a:ext>
            </a:extLst>
          </p:cNvPr>
          <p:cNvSpPr txBox="1"/>
          <p:nvPr/>
        </p:nvSpPr>
        <p:spPr>
          <a:xfrm>
            <a:off x="4653911" y="6057561"/>
            <a:ext cx="1426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  <a:latin typeface="Bahnschrift" panose="020B0502040204020203" pitchFamily="34" charset="0"/>
              </a:rPr>
              <a:t>01.01.2019</a:t>
            </a:r>
          </a:p>
        </p:txBody>
      </p:sp>
      <p:sp>
        <p:nvSpPr>
          <p:cNvPr id="22" name="Прямоугольник: скругленные противолежащие углы 21">
            <a:extLst>
              <a:ext uri="{FF2B5EF4-FFF2-40B4-BE49-F238E27FC236}">
                <a16:creationId xmlns:a16="http://schemas.microsoft.com/office/drawing/2014/main" id="{979BCF0F-20D5-47E8-93B3-EACDE61D201B}"/>
              </a:ext>
            </a:extLst>
          </p:cNvPr>
          <p:cNvSpPr/>
          <p:nvPr/>
        </p:nvSpPr>
        <p:spPr>
          <a:xfrm>
            <a:off x="190326" y="3444866"/>
            <a:ext cx="5556321" cy="2399177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688D4C6-A6A0-461A-82B9-3D7B889A0786}"/>
              </a:ext>
            </a:extLst>
          </p:cNvPr>
          <p:cNvCxnSpPr/>
          <p:nvPr/>
        </p:nvCxnSpPr>
        <p:spPr>
          <a:xfrm flipV="1">
            <a:off x="740479" y="2107538"/>
            <a:ext cx="0" cy="4015419"/>
          </a:xfrm>
          <a:prstGeom prst="line">
            <a:avLst/>
          </a:prstGeom>
          <a:ln w="31750" cap="rnd">
            <a:solidFill>
              <a:srgbClr val="002060">
                <a:alpha val="29000"/>
              </a:srgb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BA8B1DC8-5FEB-4C53-B0D6-75B9D8D8849A}"/>
              </a:ext>
            </a:extLst>
          </p:cNvPr>
          <p:cNvCxnSpPr>
            <a:cxnSpLocks/>
          </p:cNvCxnSpPr>
          <p:nvPr/>
        </p:nvCxnSpPr>
        <p:spPr>
          <a:xfrm flipV="1">
            <a:off x="3079487" y="1509644"/>
            <a:ext cx="0" cy="4634208"/>
          </a:xfrm>
          <a:prstGeom prst="line">
            <a:avLst/>
          </a:prstGeom>
          <a:ln w="31750" cap="rnd">
            <a:solidFill>
              <a:srgbClr val="002060">
                <a:alpha val="29000"/>
              </a:srgb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770B1166-0A56-40C5-B460-89F0D7FA5A1B}"/>
              </a:ext>
            </a:extLst>
          </p:cNvPr>
          <p:cNvCxnSpPr>
            <a:cxnSpLocks/>
          </p:cNvCxnSpPr>
          <p:nvPr/>
        </p:nvCxnSpPr>
        <p:spPr>
          <a:xfrm flipV="1">
            <a:off x="5338983" y="1249044"/>
            <a:ext cx="0" cy="4860510"/>
          </a:xfrm>
          <a:prstGeom prst="line">
            <a:avLst/>
          </a:prstGeom>
          <a:ln w="31750" cap="rnd">
            <a:solidFill>
              <a:srgbClr val="002060">
                <a:alpha val="29000"/>
              </a:srgb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C501E13-924D-4AF4-A7B7-CDF0EE1287A1}"/>
              </a:ext>
            </a:extLst>
          </p:cNvPr>
          <p:cNvSpPr txBox="1"/>
          <p:nvPr/>
        </p:nvSpPr>
        <p:spPr>
          <a:xfrm>
            <a:off x="190326" y="3464807"/>
            <a:ext cx="569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</a:rPr>
              <a:t>Прожиточный минимум в Ставропольском крае (руб.)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84D2DDE6-8D93-4B1B-86EB-77CA5406667D}"/>
              </a:ext>
            </a:extLst>
          </p:cNvPr>
          <p:cNvSpPr txBox="1"/>
          <p:nvPr/>
        </p:nvSpPr>
        <p:spPr>
          <a:xfrm>
            <a:off x="371629" y="962992"/>
            <a:ext cx="1669206" cy="4240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2A1255"/>
                </a:solidFill>
                <a:latin typeface="Bahnschrift" panose="020B0502040204020203" pitchFamily="34" charset="0"/>
              </a:rPr>
              <a:t>МРОТ (руб.)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862300-ED6C-4B52-B6EC-D29F3B20FC80}"/>
              </a:ext>
            </a:extLst>
          </p:cNvPr>
          <p:cNvSpPr txBox="1"/>
          <p:nvPr/>
        </p:nvSpPr>
        <p:spPr>
          <a:xfrm>
            <a:off x="5927950" y="946767"/>
            <a:ext cx="3236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Bahnschrift" panose="020B0502040204020203" pitchFamily="34" charset="0"/>
              </a:rPr>
              <a:t>Средства выделяемые на повышение МРОТ</a:t>
            </a:r>
          </a:p>
          <a:p>
            <a:pPr algn="ctr"/>
            <a:r>
              <a:rPr lang="ru-RU" sz="1600" dirty="0">
                <a:latin typeface="Bahnschrift" panose="020B0502040204020203" pitchFamily="34" charset="0"/>
              </a:rPr>
              <a:t> в муниципальные учреждения </a:t>
            </a:r>
          </a:p>
          <a:p>
            <a:pPr algn="ctr"/>
            <a:r>
              <a:rPr lang="ru-RU" sz="1600" dirty="0">
                <a:latin typeface="Bahnschrift" panose="020B0502040204020203" pitchFamily="34" charset="0"/>
              </a:rPr>
              <a:t>Петровского городского округа</a:t>
            </a: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30FD41F9-6C42-48F0-B687-DFB12D66577D}"/>
              </a:ext>
            </a:extLst>
          </p:cNvPr>
          <p:cNvGrpSpPr/>
          <p:nvPr/>
        </p:nvGrpSpPr>
        <p:grpSpPr>
          <a:xfrm>
            <a:off x="6847333" y="3034319"/>
            <a:ext cx="6577054" cy="3109533"/>
            <a:chOff x="2759138" y="2678611"/>
            <a:chExt cx="4860862" cy="1258388"/>
          </a:xfrm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2C99D8C7-BEEF-4C03-8318-35B97363C787}"/>
                </a:ext>
              </a:extLst>
            </p:cNvPr>
            <p:cNvSpPr/>
            <p:nvPr/>
          </p:nvSpPr>
          <p:spPr>
            <a:xfrm>
              <a:off x="5730240" y="2920999"/>
              <a:ext cx="1889760" cy="1016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id="{DFABD68A-6773-4E74-A7A2-17796A7B0066}"/>
                </a:ext>
              </a:extLst>
            </p:cNvPr>
            <p:cNvSpPr/>
            <p:nvPr/>
          </p:nvSpPr>
          <p:spPr>
            <a:xfrm>
              <a:off x="2759138" y="2678611"/>
              <a:ext cx="1315225" cy="1174411"/>
            </a:xfrm>
            <a:custGeom>
              <a:avLst/>
              <a:gdLst>
                <a:gd name="connsiteX0" fmla="*/ 0 w 1693333"/>
                <a:gd name="connsiteY0" fmla="*/ 736600 h 1473200"/>
                <a:gd name="connsiteX1" fmla="*/ 368300 w 1693333"/>
                <a:gd name="connsiteY1" fmla="*/ 0 h 1473200"/>
                <a:gd name="connsiteX2" fmla="*/ 1325033 w 1693333"/>
                <a:gd name="connsiteY2" fmla="*/ 0 h 1473200"/>
                <a:gd name="connsiteX3" fmla="*/ 1693333 w 1693333"/>
                <a:gd name="connsiteY3" fmla="*/ 736600 h 1473200"/>
                <a:gd name="connsiteX4" fmla="*/ 1325033 w 1693333"/>
                <a:gd name="connsiteY4" fmla="*/ 1473200 h 1473200"/>
                <a:gd name="connsiteX5" fmla="*/ 368300 w 1693333"/>
                <a:gd name="connsiteY5" fmla="*/ 1473200 h 1473200"/>
                <a:gd name="connsiteX6" fmla="*/ 0 w 1693333"/>
                <a:gd name="connsiteY6" fmla="*/ 736600 h 147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3333" h="1473200">
                  <a:moveTo>
                    <a:pt x="846666" y="0"/>
                  </a:moveTo>
                  <a:lnTo>
                    <a:pt x="1693332" y="320421"/>
                  </a:lnTo>
                  <a:lnTo>
                    <a:pt x="1693332" y="1152779"/>
                  </a:lnTo>
                  <a:lnTo>
                    <a:pt x="846667" y="1473200"/>
                  </a:lnTo>
                  <a:lnTo>
                    <a:pt x="1" y="1152779"/>
                  </a:lnTo>
                  <a:lnTo>
                    <a:pt x="1" y="320421"/>
                  </a:lnTo>
                  <a:lnTo>
                    <a:pt x="846666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9574" tIns="263879" rIns="229575" bIns="263878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600" kern="1200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4AFFC21-28E1-4777-AAC1-DA128083FFC0}"/>
              </a:ext>
            </a:extLst>
          </p:cNvPr>
          <p:cNvSpPr txBox="1"/>
          <p:nvPr/>
        </p:nvSpPr>
        <p:spPr>
          <a:xfrm>
            <a:off x="7431583" y="2638000"/>
            <a:ext cx="6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  <a:latin typeface="Bahnschrift" panose="020B0502040204020203" pitchFamily="34" charset="0"/>
              </a:rPr>
              <a:t>2,4</a:t>
            </a:r>
            <a:r>
              <a:rPr lang="ru-RU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ECEDF9-D9F8-4861-99B0-A03B4E76A6CB}"/>
              </a:ext>
            </a:extLst>
          </p:cNvPr>
          <p:cNvSpPr txBox="1"/>
          <p:nvPr/>
        </p:nvSpPr>
        <p:spPr>
          <a:xfrm>
            <a:off x="8057987" y="2608909"/>
            <a:ext cx="113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млн. руб.</a:t>
            </a:r>
          </a:p>
        </p:txBody>
      </p:sp>
      <p:sp>
        <p:nvSpPr>
          <p:cNvPr id="43" name="Прямоугольник: скругленные противолежащие углы 42">
            <a:extLst>
              <a:ext uri="{FF2B5EF4-FFF2-40B4-BE49-F238E27FC236}">
                <a16:creationId xmlns:a16="http://schemas.microsoft.com/office/drawing/2014/main" id="{57C861F4-01A3-43CF-AE7B-8C90255842F2}"/>
              </a:ext>
            </a:extLst>
          </p:cNvPr>
          <p:cNvSpPr/>
          <p:nvPr/>
        </p:nvSpPr>
        <p:spPr>
          <a:xfrm>
            <a:off x="5843719" y="900133"/>
            <a:ext cx="3236036" cy="5592156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EF7608-0D2C-40BF-BDC6-1B897B3E8B12}"/>
              </a:ext>
            </a:extLst>
          </p:cNvPr>
          <p:cNvSpPr txBox="1"/>
          <p:nvPr/>
        </p:nvSpPr>
        <p:spPr>
          <a:xfrm>
            <a:off x="7173653" y="6048498"/>
            <a:ext cx="11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ahnschrift" panose="020B0502040204020203" pitchFamily="34" charset="0"/>
              </a:rPr>
              <a:t>2019 год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EFF8A0A-6A20-4523-A1D0-58B77A3425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" y="15965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0BD6671-64A4-484E-ACB2-62913022CC8E}"/>
              </a:ext>
            </a:extLst>
          </p:cNvPr>
          <p:cNvSpPr txBox="1"/>
          <p:nvPr/>
        </p:nvSpPr>
        <p:spPr>
          <a:xfrm>
            <a:off x="6749095" y="4088933"/>
            <a:ext cx="2001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" panose="020B0502040204020203" pitchFamily="34" charset="0"/>
              </a:rPr>
              <a:t>1,3 тыс. </a:t>
            </a:r>
          </a:p>
          <a:p>
            <a:pPr algn="ctr"/>
            <a:r>
              <a:rPr lang="ru-RU" dirty="0">
                <a:latin typeface="Bahnschrift" panose="020B0502040204020203" pitchFamily="34" charset="0"/>
              </a:rPr>
              <a:t>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93471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A18864F-D548-4EA2-9C05-B7D50F6CA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5049"/>
              </p:ext>
            </p:extLst>
          </p:nvPr>
        </p:nvGraphicFramePr>
        <p:xfrm>
          <a:off x="178466" y="850731"/>
          <a:ext cx="8787067" cy="5287104"/>
        </p:xfrm>
        <a:graphic>
          <a:graphicData uri="http://schemas.openxmlformats.org/drawingml/2006/table">
            <a:tbl>
              <a:tblPr>
                <a:effectLst/>
                <a:tableStyleId>{F5AB1C69-6EDB-4FF4-983F-18BD219EF322}</a:tableStyleId>
              </a:tblPr>
              <a:tblGrid>
                <a:gridCol w="274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7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435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Категория</a:t>
                      </a:r>
                      <a:r>
                        <a:rPr lang="en-US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 работников</a:t>
                      </a:r>
                    </a:p>
                  </a:txBody>
                  <a:tcPr marL="3991" marR="39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</a:t>
                      </a:r>
                      <a:r>
                        <a:rPr lang="en-US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 заработная плата, руб.</a:t>
                      </a:r>
                    </a:p>
                  </a:txBody>
                  <a:tcPr marL="3991" marR="399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91" marR="3991" marT="399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91" marR="399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91" marR="3991" marT="3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год 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(первоначальный)</a:t>
                      </a:r>
                    </a:p>
                  </a:txBody>
                  <a:tcPr marL="3991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год 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(уточненный)</a:t>
                      </a:r>
                    </a:p>
                  </a:txBody>
                  <a:tcPr marL="3991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  <a:endParaRPr lang="en-US" sz="1400" b="1" kern="1200" dirty="0">
                        <a:solidFill>
                          <a:srgbClr val="2A125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  <a:endParaRPr lang="en-US" sz="1400" b="1" kern="1200" dirty="0">
                        <a:solidFill>
                          <a:srgbClr val="2A125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1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en-US" sz="1400" b="1" kern="1200" dirty="0">
                        <a:solidFill>
                          <a:srgbClr val="2A125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+mn-ea"/>
                          <a:cs typeface="+mn-cs"/>
                        </a:rPr>
                        <a:t>год </a:t>
                      </a:r>
                    </a:p>
                  </a:txBody>
                  <a:tcPr marL="3991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C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Среднемесячный </a:t>
                      </a:r>
                      <a:r>
                        <a:rPr lang="en-US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доход  от</a:t>
                      </a:r>
                      <a:r>
                        <a:rPr lang="en-US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трудовой деятельности</a:t>
                      </a: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23 252,2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23 850,0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24 732,5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25 697,0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26 956,2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Педагогические</a:t>
                      </a:r>
                      <a:r>
                        <a:rPr lang="en-US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работники</a:t>
                      </a:r>
                    </a:p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детских садов *</a:t>
                      </a: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22 305,6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85D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22 736,1</a:t>
                      </a:r>
                    </a:p>
                  </a:txBody>
                  <a:tcPr marL="0" marR="108000" marT="3600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85D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23 577,3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85D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24 496,8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85D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25 697,2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85D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Педагогические</a:t>
                      </a:r>
                      <a:r>
                        <a:rPr lang="en-US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работники школ, учреждений дополнительного</a:t>
                      </a:r>
                      <a:r>
                        <a:rPr lang="en-US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образования</a:t>
                      </a:r>
                      <a:r>
                        <a:rPr lang="en-US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 детей**, </a:t>
                      </a: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F1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23 252,2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F1CF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23 850,0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F1CF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24 732,5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F1CF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25 697,0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F1CF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26 956,2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F1CF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39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6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Работники культуры</a:t>
                      </a: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19 332,0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22 893,30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rgbClr val="2A1255"/>
                        </a:solidFill>
                        <a:latin typeface="+mn-lt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24 732,5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ru-RU" sz="1400" b="1" kern="1200" dirty="0">
                        <a:solidFill>
                          <a:srgbClr val="2A1255"/>
                        </a:solidFill>
                        <a:latin typeface="+mn-lt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25 697,0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400" b="1" kern="1200" dirty="0">
                          <a:solidFill>
                            <a:srgbClr val="2A1255"/>
                          </a:solidFill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26 956,2</a:t>
                      </a:r>
                    </a:p>
                  </a:txBody>
                  <a:tcPr marL="0" marR="108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A991DE-6F50-483C-96A0-DC78C02E64B7}"/>
              </a:ext>
            </a:extLst>
          </p:cNvPr>
          <p:cNvSpPr/>
          <p:nvPr/>
        </p:nvSpPr>
        <p:spPr>
          <a:xfrm>
            <a:off x="409433" y="6167644"/>
            <a:ext cx="8556100" cy="690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rgbClr val="FF0000"/>
                </a:solidFill>
              </a:rPr>
              <a:t>*</a:t>
            </a:r>
            <a:r>
              <a:rPr lang="ru-RU" sz="1600" dirty="0">
                <a:solidFill>
                  <a:srgbClr val="474747"/>
                </a:solidFill>
              </a:rPr>
              <a:t>-</a:t>
            </a:r>
            <a:r>
              <a:rPr lang="ru-RU" sz="1600" dirty="0">
                <a:solidFill>
                  <a:schemeClr val="dk1"/>
                </a:solidFill>
                <a:ea typeface="Tahoma" pitchFamily="34" charset="0"/>
                <a:cs typeface="Times New Roman" pitchFamily="18" charset="0"/>
              </a:rPr>
              <a:t>к средней заработной плате в сфере общего образования в Ставропольском крае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</a:rPr>
              <a:t>**</a:t>
            </a:r>
            <a:r>
              <a:rPr lang="ru-RU" sz="1600" dirty="0">
                <a:solidFill>
                  <a:schemeClr val="dk1"/>
                </a:solidFill>
                <a:ea typeface="Tahoma" pitchFamily="34" charset="0"/>
                <a:cs typeface="Times New Roman" pitchFamily="18" charset="0"/>
              </a:rPr>
              <a:t>- к средней заработной плате учителей в Ставропольском крае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A150F0-A001-465F-94E3-40328DDA4C4A}"/>
              </a:ext>
            </a:extLst>
          </p:cNvPr>
          <p:cNvSpPr txBox="1"/>
          <p:nvPr/>
        </p:nvSpPr>
        <p:spPr>
          <a:xfrm>
            <a:off x="466167" y="0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Повышение оплаты труда «указанных» категорий работников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87B7EE9-61A3-4384-9D13-69FA03857F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" y="0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8002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2B461CE-83B3-45A1-A35C-362AF4A9C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84713"/>
              </p:ext>
            </p:extLst>
          </p:nvPr>
        </p:nvGraphicFramePr>
        <p:xfrm>
          <a:off x="141722" y="1412776"/>
          <a:ext cx="8822765" cy="4896544"/>
        </p:xfrm>
        <a:graphic>
          <a:graphicData uri="http://schemas.openxmlformats.org/drawingml/2006/table">
            <a:tbl>
              <a:tblPr/>
              <a:tblGrid>
                <a:gridCol w="200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87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8" marR="5708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2017 год</a:t>
                      </a:r>
                      <a:b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(отчет)</a:t>
                      </a:r>
                    </a:p>
                  </a:txBody>
                  <a:tcPr marL="5708" marR="5708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2018 год </a:t>
                      </a:r>
                      <a:b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(</a:t>
                      </a:r>
                      <a:r>
                        <a:rPr lang="ru-RU" sz="1600" b="1" i="0" u="none" strike="noStrike" dirty="0" err="1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первона-чальный</a:t>
                      </a: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708" marR="5708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2018</a:t>
                      </a:r>
                      <a:r>
                        <a:rPr lang="en-US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год </a:t>
                      </a:r>
                      <a:b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(уточненный)</a:t>
                      </a:r>
                    </a:p>
                  </a:txBody>
                  <a:tcPr marL="5708" marR="5708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2019 год</a:t>
                      </a:r>
                      <a:b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(проект)</a:t>
                      </a:r>
                    </a:p>
                  </a:txBody>
                  <a:tcPr marL="5708" marR="5708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2020 год </a:t>
                      </a:r>
                      <a:b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(проект)</a:t>
                      </a:r>
                    </a:p>
                  </a:txBody>
                  <a:tcPr marL="5708" marR="5708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2021 год </a:t>
                      </a:r>
                      <a:b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</a:br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(проект)</a:t>
                      </a:r>
                    </a:p>
                  </a:txBody>
                  <a:tcPr marL="5708" marR="5708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Доходы, из них:</a:t>
                      </a:r>
                    </a:p>
                  </a:txBody>
                  <a:tcPr marL="144000" marR="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1 772,3</a:t>
                      </a:r>
                    </a:p>
                  </a:txBody>
                  <a:tcPr marL="5708" marR="18000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7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1 586,6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7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1 920,5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7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1 694,5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7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1 664,1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7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1 705,4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75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налоговые и неналоговые</a:t>
                      </a:r>
                    </a:p>
                  </a:txBody>
                  <a:tcPr marL="144000" marR="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604,6</a:t>
                      </a:r>
                    </a:p>
                  </a:txBody>
                  <a:tcPr marL="5708" marR="18000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382,2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380,0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451,6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457,6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382,7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0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1" i="0" u="none" strike="noStrike" kern="1200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  <a:ea typeface="+mn-ea"/>
                          <a:cs typeface="+mn-cs"/>
                        </a:rPr>
                        <a:t>дотации</a:t>
                      </a:r>
                    </a:p>
                  </a:txBody>
                  <a:tcPr marL="144000" marR="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139,7</a:t>
                      </a:r>
                    </a:p>
                  </a:txBody>
                  <a:tcPr marL="5708" marR="18000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132,6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132,6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162,1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134,1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199,2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144000" marR="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1 649,4</a:t>
                      </a:r>
                    </a:p>
                  </a:txBody>
                  <a:tcPr marL="5708" marR="18000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1 586,6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2 046,5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1 709,8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1 664,1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1 705,4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rgbClr val="2A1255"/>
                          </a:solidFill>
                          <a:latin typeface="+mn-lt"/>
                        </a:rPr>
                        <a:t>дефицит/профицит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rgbClr val="2A1255"/>
                        </a:solidFill>
                        <a:latin typeface="Calibri"/>
                      </a:endParaRPr>
                    </a:p>
                  </a:txBody>
                  <a:tcPr marL="144000" marR="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B6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+ 122,9</a:t>
                      </a:r>
                    </a:p>
                  </a:txBody>
                  <a:tcPr marL="5708" marR="180000" marT="570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0EE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0,0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0EE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- 126,0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0EE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- 15,3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0EE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0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0EE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</a:rPr>
                        <a:t>0</a:t>
                      </a:r>
                    </a:p>
                  </a:txBody>
                  <a:tcPr marL="5708" marR="180000" marT="57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0EE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7E89652-64C2-4F70-BAEA-F8E982C90CB7}"/>
              </a:ext>
            </a:extLst>
          </p:cNvPr>
          <p:cNvSpPr txBox="1"/>
          <p:nvPr/>
        </p:nvSpPr>
        <p:spPr>
          <a:xfrm>
            <a:off x="298159" y="-63022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Основные характеристики  бюджета Петровского городского округа в 2017 – 2021 годы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26D968-96DF-4CF4-B283-F12E82696D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" y="0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0E7D3C-0802-44C2-88BB-A3FEC5B21C29}"/>
              </a:ext>
            </a:extLst>
          </p:cNvPr>
          <p:cNvSpPr txBox="1"/>
          <p:nvPr/>
        </p:nvSpPr>
        <p:spPr>
          <a:xfrm>
            <a:off x="7941478" y="706419"/>
            <a:ext cx="143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50163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>
            <a:extLst>
              <a:ext uri="{FF2B5EF4-FFF2-40B4-BE49-F238E27FC236}">
                <a16:creationId xmlns:a16="http://schemas.microsoft.com/office/drawing/2014/main" id="{F6A2F6B2-3C04-4F91-9DD4-1BC2FA384221}"/>
              </a:ext>
            </a:extLst>
          </p:cNvPr>
          <p:cNvSpPr txBox="1"/>
          <p:nvPr/>
        </p:nvSpPr>
        <p:spPr>
          <a:xfrm>
            <a:off x="102357" y="-53974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Динамика роста доходов бюджета Петровского городского округа за 2017 – 2021 годы</a:t>
            </a:r>
          </a:p>
        </p:txBody>
      </p:sp>
      <p:graphicFrame>
        <p:nvGraphicFramePr>
          <p:cNvPr id="98" name="Диаграмма 97">
            <a:extLst>
              <a:ext uri="{FF2B5EF4-FFF2-40B4-BE49-F238E27FC236}">
                <a16:creationId xmlns:a16="http://schemas.microsoft.com/office/drawing/2014/main" id="{9020CC20-AE0D-4443-AFF7-FD14434D76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024876"/>
              </p:ext>
            </p:extLst>
          </p:nvPr>
        </p:nvGraphicFramePr>
        <p:xfrm>
          <a:off x="-633045" y="253218"/>
          <a:ext cx="10578903" cy="660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0" name="Диаграмма 99">
            <a:extLst>
              <a:ext uri="{FF2B5EF4-FFF2-40B4-BE49-F238E27FC236}">
                <a16:creationId xmlns:a16="http://schemas.microsoft.com/office/drawing/2014/main" id="{C9C517A0-9917-4E58-A30B-41F754F99C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5272604"/>
              </p:ext>
            </p:extLst>
          </p:nvPr>
        </p:nvGraphicFramePr>
        <p:xfrm>
          <a:off x="-154744" y="253218"/>
          <a:ext cx="9850533" cy="2206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1" name="TextBox 100">
            <a:extLst>
              <a:ext uri="{FF2B5EF4-FFF2-40B4-BE49-F238E27FC236}">
                <a16:creationId xmlns:a16="http://schemas.microsoft.com/office/drawing/2014/main" id="{CF4C9668-02C3-4D14-B38B-7DE0EA70764C}"/>
              </a:ext>
            </a:extLst>
          </p:cNvPr>
          <p:cNvSpPr txBox="1"/>
          <p:nvPr/>
        </p:nvSpPr>
        <p:spPr>
          <a:xfrm>
            <a:off x="2498381" y="963604"/>
            <a:ext cx="6960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1 920,5</a:t>
            </a:r>
          </a:p>
        </p:txBody>
      </p:sp>
      <p:sp>
        <p:nvSpPr>
          <p:cNvPr id="7" name="TextBox 85">
            <a:extLst>
              <a:ext uri="{FF2B5EF4-FFF2-40B4-BE49-F238E27FC236}">
                <a16:creationId xmlns:a16="http://schemas.microsoft.com/office/drawing/2014/main" id="{58313799-4693-4DAC-8D3B-CC183D549EC7}"/>
              </a:ext>
            </a:extLst>
          </p:cNvPr>
          <p:cNvSpPr txBox="1"/>
          <p:nvPr/>
        </p:nvSpPr>
        <p:spPr>
          <a:xfrm flipH="1">
            <a:off x="2442268" y="4787144"/>
            <a:ext cx="7521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380,0</a:t>
            </a:r>
          </a:p>
        </p:txBody>
      </p:sp>
      <p:sp>
        <p:nvSpPr>
          <p:cNvPr id="8" name="TextBox 85">
            <a:extLst>
              <a:ext uri="{FF2B5EF4-FFF2-40B4-BE49-F238E27FC236}">
                <a16:creationId xmlns:a16="http://schemas.microsoft.com/office/drawing/2014/main" id="{C2701E05-1169-414C-909B-A9B66372D90C}"/>
              </a:ext>
            </a:extLst>
          </p:cNvPr>
          <p:cNvSpPr txBox="1"/>
          <p:nvPr/>
        </p:nvSpPr>
        <p:spPr>
          <a:xfrm flipH="1">
            <a:off x="4233069" y="4787142"/>
            <a:ext cx="6778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451,6</a:t>
            </a:r>
          </a:p>
        </p:txBody>
      </p:sp>
      <p:sp>
        <p:nvSpPr>
          <p:cNvPr id="9" name="TextBox 85">
            <a:extLst>
              <a:ext uri="{FF2B5EF4-FFF2-40B4-BE49-F238E27FC236}">
                <a16:creationId xmlns:a16="http://schemas.microsoft.com/office/drawing/2014/main" id="{3ED3AEA0-62E1-4A89-88BF-AFA18FE1B715}"/>
              </a:ext>
            </a:extLst>
          </p:cNvPr>
          <p:cNvSpPr txBox="1"/>
          <p:nvPr/>
        </p:nvSpPr>
        <p:spPr>
          <a:xfrm flipH="1">
            <a:off x="5949583" y="4787143"/>
            <a:ext cx="755642" cy="384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457,6</a:t>
            </a:r>
          </a:p>
        </p:txBody>
      </p:sp>
      <p:sp>
        <p:nvSpPr>
          <p:cNvPr id="10" name="TextBox 85">
            <a:extLst>
              <a:ext uri="{FF2B5EF4-FFF2-40B4-BE49-F238E27FC236}">
                <a16:creationId xmlns:a16="http://schemas.microsoft.com/office/drawing/2014/main" id="{746A4851-E088-4F32-971E-EAE2756B1123}"/>
              </a:ext>
            </a:extLst>
          </p:cNvPr>
          <p:cNvSpPr txBox="1"/>
          <p:nvPr/>
        </p:nvSpPr>
        <p:spPr>
          <a:xfrm flipH="1">
            <a:off x="7743878" y="4787143"/>
            <a:ext cx="7232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382,7</a:t>
            </a:r>
          </a:p>
        </p:txBody>
      </p:sp>
      <p:sp>
        <p:nvSpPr>
          <p:cNvPr id="11" name="TextBox 85">
            <a:extLst>
              <a:ext uri="{FF2B5EF4-FFF2-40B4-BE49-F238E27FC236}">
                <a16:creationId xmlns:a16="http://schemas.microsoft.com/office/drawing/2014/main" id="{8BDAABD3-338A-4592-83C8-E903D746DDDE}"/>
              </a:ext>
            </a:extLst>
          </p:cNvPr>
          <p:cNvSpPr txBox="1"/>
          <p:nvPr/>
        </p:nvSpPr>
        <p:spPr>
          <a:xfrm flipH="1">
            <a:off x="2402233" y="2843329"/>
            <a:ext cx="8375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1 540,5</a:t>
            </a:r>
          </a:p>
        </p:txBody>
      </p:sp>
      <p:sp>
        <p:nvSpPr>
          <p:cNvPr id="12" name="TextBox 85">
            <a:extLst>
              <a:ext uri="{FF2B5EF4-FFF2-40B4-BE49-F238E27FC236}">
                <a16:creationId xmlns:a16="http://schemas.microsoft.com/office/drawing/2014/main" id="{3D9C5A93-FDF6-4186-842E-8BF80A70563E}"/>
              </a:ext>
            </a:extLst>
          </p:cNvPr>
          <p:cNvSpPr txBox="1"/>
          <p:nvPr/>
        </p:nvSpPr>
        <p:spPr>
          <a:xfrm flipH="1">
            <a:off x="4158372" y="2907158"/>
            <a:ext cx="827255" cy="384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1 242,9</a:t>
            </a: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FDE4404A-E012-46BE-81A0-1A3135925A27}"/>
              </a:ext>
            </a:extLst>
          </p:cNvPr>
          <p:cNvSpPr txBox="1"/>
          <p:nvPr/>
        </p:nvSpPr>
        <p:spPr>
          <a:xfrm flipH="1">
            <a:off x="5904199" y="2917573"/>
            <a:ext cx="8137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1 206,5</a:t>
            </a: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AB464F64-CBBB-45CA-B8CD-702FFAEA06EF}"/>
              </a:ext>
            </a:extLst>
          </p:cNvPr>
          <p:cNvSpPr txBox="1"/>
          <p:nvPr/>
        </p:nvSpPr>
        <p:spPr>
          <a:xfrm flipH="1">
            <a:off x="7683244" y="2998435"/>
            <a:ext cx="8160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srgbClr val="2A1255"/>
                </a:solidFill>
                <a:latin typeface="Bahnschrift SemiBold SemiConden" panose="020B0502040204020203" pitchFamily="34" charset="0"/>
              </a:rPr>
              <a:t>1 322,7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040226A5-DC75-400C-A950-6FFC88391164}"/>
              </a:ext>
            </a:extLst>
          </p:cNvPr>
          <p:cNvSpPr txBox="1"/>
          <p:nvPr/>
        </p:nvSpPr>
        <p:spPr>
          <a:xfrm>
            <a:off x="5904199" y="5334858"/>
            <a:ext cx="1262278" cy="28839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2A12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20D7AD3D-36B9-44F9-87D9-7296CF4D680E}"/>
              </a:ext>
            </a:extLst>
          </p:cNvPr>
          <p:cNvSpPr txBox="1"/>
          <p:nvPr/>
        </p:nvSpPr>
        <p:spPr>
          <a:xfrm>
            <a:off x="7521616" y="5334858"/>
            <a:ext cx="1139271" cy="4326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2A12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год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2DC13C0-D51D-40DD-9E7E-ACD7673CA4E8}"/>
              </a:ext>
            </a:extLst>
          </p:cNvPr>
          <p:cNvSpPr txBox="1"/>
          <p:nvPr/>
        </p:nvSpPr>
        <p:spPr>
          <a:xfrm>
            <a:off x="102357" y="900133"/>
            <a:ext cx="741232" cy="3293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1772,3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1EBA14C6-410A-40F3-BF4E-CF49557B60F2}"/>
              </a:ext>
            </a:extLst>
          </p:cNvPr>
          <p:cNvSpPr/>
          <p:nvPr/>
        </p:nvSpPr>
        <p:spPr>
          <a:xfrm>
            <a:off x="967409" y="6427304"/>
            <a:ext cx="278295" cy="177478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E0FCBE-8847-40F6-8D78-28A7E386707E}"/>
              </a:ext>
            </a:extLst>
          </p:cNvPr>
          <p:cNvSpPr txBox="1"/>
          <p:nvPr/>
        </p:nvSpPr>
        <p:spPr>
          <a:xfrm>
            <a:off x="1422798" y="6315988"/>
            <a:ext cx="274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2A1255"/>
                </a:solidFill>
              </a:rPr>
              <a:t>Собственные доходы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7192190F-4C54-4360-8E7B-76C27D3B1F9C}"/>
              </a:ext>
            </a:extLst>
          </p:cNvPr>
          <p:cNvSpPr/>
          <p:nvPr/>
        </p:nvSpPr>
        <p:spPr>
          <a:xfrm>
            <a:off x="4730764" y="6472368"/>
            <a:ext cx="278295" cy="177478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5FEC7A37-160B-457C-8C8E-E6D77D2F34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2544401"/>
              </p:ext>
            </p:extLst>
          </p:nvPr>
        </p:nvGraphicFramePr>
        <p:xfrm>
          <a:off x="152089" y="3826909"/>
          <a:ext cx="8566863" cy="206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1">
            <a:extLst>
              <a:ext uri="{FF2B5EF4-FFF2-40B4-BE49-F238E27FC236}">
                <a16:creationId xmlns:a16="http://schemas.microsoft.com/office/drawing/2014/main" id="{1ACCBED1-18DF-41C5-8459-F0FA41FEDAC0}"/>
              </a:ext>
            </a:extLst>
          </p:cNvPr>
          <p:cNvSpPr txBox="1"/>
          <p:nvPr/>
        </p:nvSpPr>
        <p:spPr>
          <a:xfrm>
            <a:off x="1679122" y="4058492"/>
            <a:ext cx="723111" cy="400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62,9 %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129F1-3E4C-4BD9-A3D1-39B8ADEA0BB9}"/>
              </a:ext>
            </a:extLst>
          </p:cNvPr>
          <p:cNvSpPr txBox="1"/>
          <p:nvPr/>
        </p:nvSpPr>
        <p:spPr>
          <a:xfrm>
            <a:off x="5154856" y="4251903"/>
            <a:ext cx="110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ahnschrift" panose="020B0502040204020203" pitchFamily="34" charset="0"/>
              </a:rPr>
              <a:t>101,3 %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85D453DD-E2F4-427E-BA97-3DA217CBE419}"/>
              </a:ext>
            </a:extLst>
          </p:cNvPr>
          <p:cNvSpPr txBox="1"/>
          <p:nvPr/>
        </p:nvSpPr>
        <p:spPr>
          <a:xfrm>
            <a:off x="3416989" y="4221154"/>
            <a:ext cx="81607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118,8 %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48A83366-4DB3-4BA7-BF74-61D81D1C004F}"/>
              </a:ext>
            </a:extLst>
          </p:cNvPr>
          <p:cNvSpPr txBox="1"/>
          <p:nvPr/>
        </p:nvSpPr>
        <p:spPr>
          <a:xfrm>
            <a:off x="7040195" y="4322573"/>
            <a:ext cx="81607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2A1255"/>
                </a:solidFill>
                <a:latin typeface="Bahnschrift Condensed" panose="020B0502040204020203" pitchFamily="34" charset="0"/>
              </a:rPr>
              <a:t>83,6 %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164FC9FA-0315-4677-A1E0-D9A44C93C2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1" y="-11088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82FCBE9-3DC3-4F87-A4D9-6016FEFA79DB}"/>
              </a:ext>
            </a:extLst>
          </p:cNvPr>
          <p:cNvSpPr txBox="1"/>
          <p:nvPr/>
        </p:nvSpPr>
        <p:spPr>
          <a:xfrm>
            <a:off x="7976663" y="510804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52955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7A227ED-AD62-4F28-A131-A70ABACAEF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06016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97EA7B-50E1-4971-8030-F175BB6269DF}"/>
              </a:ext>
            </a:extLst>
          </p:cNvPr>
          <p:cNvSpPr txBox="1"/>
          <p:nvPr/>
        </p:nvSpPr>
        <p:spPr>
          <a:xfrm>
            <a:off x="477672" y="0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Сценарные условия социально – экономического развития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A0574B-8644-48AB-9090-6AD265F60172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06528588"/>
              </p:ext>
            </p:extLst>
          </p:nvPr>
        </p:nvGraphicFramePr>
        <p:xfrm>
          <a:off x="371061" y="1209452"/>
          <a:ext cx="8532117" cy="4690114"/>
        </p:xfrm>
        <a:graphic>
          <a:graphicData uri="http://schemas.openxmlformats.org/drawingml/2006/table">
            <a:tbl>
              <a:tblPr/>
              <a:tblGrid>
                <a:gridCol w="3067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61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2017 год           (факт)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2018 год (уточненный)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2020 год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893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Индекс потребительских цен</a:t>
                      </a:r>
                    </a:p>
                  </a:txBody>
                  <a:tcPr marL="10800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Темп роста объема инвестиций в основной капитал</a:t>
                      </a:r>
                    </a:p>
                  </a:txBody>
                  <a:tcPr marL="10800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76,0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140,2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22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Фонд заработной платы </a:t>
                      </a:r>
                    </a:p>
                    <a:p>
                      <a:pPr algn="l" fontAlgn="t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(мил. руб.)</a:t>
                      </a:r>
                    </a:p>
                  </a:txBody>
                  <a:tcPr marL="10800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3 113,0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3 248,0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3 388,2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3 615,6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3 839,6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99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Темп роста фонда оплаты труда</a:t>
                      </a:r>
                    </a:p>
                  </a:txBody>
                  <a:tcPr marL="108000" marR="893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115,4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106,7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kern="1200" dirty="0">
                          <a:solidFill>
                            <a:srgbClr val="2A1255"/>
                          </a:solidFill>
                          <a:latin typeface="Bahnschrift Condensed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marL="8930" marR="108000" marT="8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91FA9F-C78D-48FC-A39F-C26878502999}"/>
              </a:ext>
            </a:extLst>
          </p:cNvPr>
          <p:cNvSpPr txBox="1"/>
          <p:nvPr/>
        </p:nvSpPr>
        <p:spPr>
          <a:xfrm>
            <a:off x="7976663" y="510804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22911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A17017-83D1-4993-AE31-62C545EBA636}"/>
              </a:ext>
            </a:extLst>
          </p:cNvPr>
          <p:cNvSpPr txBox="1"/>
          <p:nvPr/>
        </p:nvSpPr>
        <p:spPr>
          <a:xfrm>
            <a:off x="119269" y="106016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Структура налоговых и неналоговых доходов </a:t>
            </a:r>
          </a:p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на 2018 – 2021 годы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129EF4C-C75B-4E5C-8C2D-E067370DD8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06016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78A819F-A36A-4DC6-B916-1D66FE89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73192"/>
              </p:ext>
            </p:extLst>
          </p:nvPr>
        </p:nvGraphicFramePr>
        <p:xfrm>
          <a:off x="161920" y="1223257"/>
          <a:ext cx="8982080" cy="5614865"/>
        </p:xfrm>
        <a:graphic>
          <a:graphicData uri="http://schemas.openxmlformats.org/drawingml/2006/table">
            <a:tbl>
              <a:tblPr/>
              <a:tblGrid>
                <a:gridCol w="29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0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588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доходов 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 год</a:t>
                      </a:r>
                    </a:p>
                    <a:p>
                      <a:pPr algn="ctr" rtl="0" fontAlgn="ctr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(уточненный )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2019 год</a:t>
                      </a:r>
                    </a:p>
                    <a:p>
                      <a:pPr algn="ctr" rtl="0" fontAlgn="ctr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(прогноз)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Отклонение к </a:t>
                      </a:r>
                    </a:p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уточненному</a:t>
                      </a:r>
                    </a:p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2018 года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2020 год 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(прогноз)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2021 год 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(прогноз)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 сумма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8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181,2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236,8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130,7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228,6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175,3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33,0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110,7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39,2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27,7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105,3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33,3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2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75,4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8,9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141,6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14,2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2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134,7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72000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47,5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kern="1200" dirty="0">
                          <a:solidFill>
                            <a:srgbClr val="2A1255"/>
                          </a:solidFill>
                          <a:latin typeface="Bahnschrift" panose="020B0502040204020203" pitchFamily="34" charset="0"/>
                          <a:ea typeface="Tahoma" pitchFamily="34" charset="0"/>
                          <a:cs typeface="Times New Roman" pitchFamily="18" charset="0"/>
                        </a:rPr>
                        <a:t>47,5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5619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380,0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451,6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71,6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118,8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457,6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382,7</a:t>
                      </a:r>
                    </a:p>
                  </a:txBody>
                  <a:tcPr marL="6875" marR="108000" marT="6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E4B7BB-931B-46E8-9A9C-F9322C8F169E}"/>
              </a:ext>
            </a:extLst>
          </p:cNvPr>
          <p:cNvSpPr txBox="1"/>
          <p:nvPr/>
        </p:nvSpPr>
        <p:spPr>
          <a:xfrm>
            <a:off x="8016359" y="706467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8230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BB0FD8-1D9D-4A78-956E-33C9F148AABA}"/>
              </a:ext>
            </a:extLst>
          </p:cNvPr>
          <p:cNvSpPr txBox="1"/>
          <p:nvPr/>
        </p:nvSpPr>
        <p:spPr>
          <a:xfrm>
            <a:off x="402658" y="-41039"/>
            <a:ext cx="8666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A1255"/>
                </a:solidFill>
                <a:cs typeface="Arial" panose="020B0604020202020204" pitchFamily="34" charset="0"/>
              </a:rPr>
              <a:t>Расходы бюджета Петровского городского округа в 2017 – 2021 годах 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88B96FD7-D39C-4BB7-A39C-448295F05C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481919"/>
              </p:ext>
            </p:extLst>
          </p:nvPr>
        </p:nvGraphicFramePr>
        <p:xfrm>
          <a:off x="102357" y="916661"/>
          <a:ext cx="9266930" cy="5247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683C080-D95F-45F0-ACFC-27A07785A2BB}"/>
              </a:ext>
            </a:extLst>
          </p:cNvPr>
          <p:cNvSpPr txBox="1"/>
          <p:nvPr/>
        </p:nvSpPr>
        <p:spPr>
          <a:xfrm>
            <a:off x="1206390" y="4400531"/>
            <a:ext cx="9438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2A1255"/>
                </a:solidFill>
                <a:latin typeface="Bahnschrift Light Condensed" panose="020B0502040204020203" pitchFamily="34" charset="0"/>
              </a:rPr>
              <a:t>1  </a:t>
            </a:r>
            <a:r>
              <a:rPr lang="ru-RU" sz="1900" b="1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649,4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4EF956-C5D0-4950-9C87-FBF6EA0CB3CB}"/>
              </a:ext>
            </a:extLst>
          </p:cNvPr>
          <p:cNvSpPr txBox="1"/>
          <p:nvPr/>
        </p:nvSpPr>
        <p:spPr>
          <a:xfrm>
            <a:off x="2767873" y="4412972"/>
            <a:ext cx="9438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2A1255"/>
                </a:solidFill>
                <a:latin typeface="Bahnschrift Light Condensed" panose="020B0502040204020203" pitchFamily="34" charset="0"/>
              </a:rPr>
              <a:t>2 046,5</a:t>
            </a:r>
            <a:endParaRPr lang="ru-RU" sz="1900" b="1" dirty="0">
              <a:solidFill>
                <a:srgbClr val="2A1255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4029A8-B040-40B2-A150-6922E7FFB3CA}"/>
              </a:ext>
            </a:extLst>
          </p:cNvPr>
          <p:cNvSpPr txBox="1"/>
          <p:nvPr/>
        </p:nvSpPr>
        <p:spPr>
          <a:xfrm>
            <a:off x="4304780" y="4412972"/>
            <a:ext cx="9438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2A1255"/>
                </a:solidFill>
                <a:latin typeface="Bahnschrift Light Condensed" panose="020B0502040204020203" pitchFamily="34" charset="0"/>
              </a:rPr>
              <a:t>1  709,8</a:t>
            </a:r>
            <a:endParaRPr lang="ru-RU" sz="1900" b="1" dirty="0">
              <a:solidFill>
                <a:srgbClr val="2A1255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42FA8F-02F5-42E9-B3E8-02B0F835986C}"/>
              </a:ext>
            </a:extLst>
          </p:cNvPr>
          <p:cNvSpPr txBox="1"/>
          <p:nvPr/>
        </p:nvSpPr>
        <p:spPr>
          <a:xfrm>
            <a:off x="5853801" y="4446510"/>
            <a:ext cx="9438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2A1255"/>
                </a:solidFill>
                <a:latin typeface="Bahnschrift Light Condensed" panose="020B0502040204020203" pitchFamily="34" charset="0"/>
              </a:rPr>
              <a:t>1  664,2</a:t>
            </a:r>
            <a:endParaRPr lang="ru-RU" sz="1900" b="1" dirty="0">
              <a:solidFill>
                <a:srgbClr val="2A1255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3C3968-722E-440F-9A5D-1D910992D73D}"/>
              </a:ext>
            </a:extLst>
          </p:cNvPr>
          <p:cNvSpPr txBox="1"/>
          <p:nvPr/>
        </p:nvSpPr>
        <p:spPr>
          <a:xfrm>
            <a:off x="7402822" y="4446509"/>
            <a:ext cx="9438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2A1255"/>
                </a:solidFill>
                <a:latin typeface="Bahnschrift Light Condensed" panose="020B0502040204020203" pitchFamily="34" charset="0"/>
              </a:rPr>
              <a:t>1  705,4</a:t>
            </a:r>
            <a:endParaRPr lang="ru-RU" sz="1900" b="1" dirty="0">
              <a:solidFill>
                <a:srgbClr val="2A1255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5991817B-B732-473C-9779-2883413AB571}"/>
              </a:ext>
            </a:extLst>
          </p:cNvPr>
          <p:cNvCxnSpPr>
            <a:cxnSpLocks/>
          </p:cNvCxnSpPr>
          <p:nvPr/>
        </p:nvCxnSpPr>
        <p:spPr>
          <a:xfrm flipV="1">
            <a:off x="6797671" y="2673498"/>
            <a:ext cx="605151" cy="140560"/>
          </a:xfrm>
          <a:prstGeom prst="straightConnector1">
            <a:avLst/>
          </a:prstGeom>
          <a:ln w="3810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знак завершения 19">
            <a:extLst>
              <a:ext uri="{FF2B5EF4-FFF2-40B4-BE49-F238E27FC236}">
                <a16:creationId xmlns:a16="http://schemas.microsoft.com/office/drawing/2014/main" id="{46127B22-F084-4EB6-B88C-2C541D64A55E}"/>
              </a:ext>
            </a:extLst>
          </p:cNvPr>
          <p:cNvSpPr/>
          <p:nvPr/>
        </p:nvSpPr>
        <p:spPr>
          <a:xfrm rot="20112077">
            <a:off x="1778991" y="2226739"/>
            <a:ext cx="832253" cy="261150"/>
          </a:xfrm>
          <a:prstGeom prst="flowChartTerminator">
            <a:avLst/>
          </a:prstGeom>
          <a:effectLst>
            <a:glow rad="1016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+ 397,1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AE6B4C44-B1DD-4D73-BC02-BA0478AC9369}"/>
              </a:ext>
            </a:extLst>
          </p:cNvPr>
          <p:cNvCxnSpPr>
            <a:cxnSpLocks/>
          </p:cNvCxnSpPr>
          <p:nvPr/>
        </p:nvCxnSpPr>
        <p:spPr>
          <a:xfrm flipV="1">
            <a:off x="1999555" y="2368791"/>
            <a:ext cx="694101" cy="296026"/>
          </a:xfrm>
          <a:prstGeom prst="straightConnector1">
            <a:avLst/>
          </a:prstGeom>
          <a:ln w="3810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знак завершения 22">
            <a:extLst>
              <a:ext uri="{FF2B5EF4-FFF2-40B4-BE49-F238E27FC236}">
                <a16:creationId xmlns:a16="http://schemas.microsoft.com/office/drawing/2014/main" id="{9E4C7E03-A176-412B-B71D-0B2C24677CC8}"/>
              </a:ext>
            </a:extLst>
          </p:cNvPr>
          <p:cNvSpPr/>
          <p:nvPr/>
        </p:nvSpPr>
        <p:spPr>
          <a:xfrm rot="2331057">
            <a:off x="3778216" y="2088858"/>
            <a:ext cx="782462" cy="312039"/>
          </a:xfrm>
          <a:prstGeom prst="flowChartTerminator">
            <a:avLst/>
          </a:prstGeom>
          <a:effectLst>
            <a:glow rad="1016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- 336,7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8AA7099E-FA0B-4FF6-ACCD-0FA2478D400B}"/>
              </a:ext>
            </a:extLst>
          </p:cNvPr>
          <p:cNvCxnSpPr>
            <a:cxnSpLocks/>
          </p:cNvCxnSpPr>
          <p:nvPr/>
        </p:nvCxnSpPr>
        <p:spPr>
          <a:xfrm>
            <a:off x="3843128" y="2301311"/>
            <a:ext cx="488153" cy="363506"/>
          </a:xfrm>
          <a:prstGeom prst="straightConnector1">
            <a:avLst/>
          </a:prstGeom>
          <a:ln w="38100" cap="rnd">
            <a:solidFill>
              <a:srgbClr val="2A125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AF7424C-E50B-4DCE-B8D7-B60C491046A8}"/>
              </a:ext>
            </a:extLst>
          </p:cNvPr>
          <p:cNvCxnSpPr>
            <a:cxnSpLocks/>
          </p:cNvCxnSpPr>
          <p:nvPr/>
        </p:nvCxnSpPr>
        <p:spPr>
          <a:xfrm>
            <a:off x="5248650" y="2665924"/>
            <a:ext cx="577091" cy="97353"/>
          </a:xfrm>
          <a:prstGeom prst="straightConnector1">
            <a:avLst/>
          </a:prstGeom>
          <a:ln w="38100" cap="rnd">
            <a:solidFill>
              <a:srgbClr val="2A125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Блок-схема: знак завершения 30">
            <a:extLst>
              <a:ext uri="{FF2B5EF4-FFF2-40B4-BE49-F238E27FC236}">
                <a16:creationId xmlns:a16="http://schemas.microsoft.com/office/drawing/2014/main" id="{C5EA91F5-DAF1-453E-B4FC-06DA1F8CA8A0}"/>
              </a:ext>
            </a:extLst>
          </p:cNvPr>
          <p:cNvSpPr/>
          <p:nvPr/>
        </p:nvSpPr>
        <p:spPr>
          <a:xfrm rot="602864">
            <a:off x="5097642" y="2310859"/>
            <a:ext cx="833915" cy="300283"/>
          </a:xfrm>
          <a:prstGeom prst="flowChartTerminator">
            <a:avLst/>
          </a:prstGeom>
          <a:effectLst>
            <a:glow rad="1016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- 45,6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1ABDD694-1F5C-44EB-97B6-8B50CC113F48}"/>
              </a:ext>
            </a:extLst>
          </p:cNvPr>
          <p:cNvSpPr/>
          <p:nvPr/>
        </p:nvSpPr>
        <p:spPr>
          <a:xfrm rot="20784642">
            <a:off x="6616203" y="2394337"/>
            <a:ext cx="827111" cy="296042"/>
          </a:xfrm>
          <a:prstGeom prst="flowChartTerminator">
            <a:avLst/>
          </a:prstGeom>
          <a:effectLst>
            <a:glow rad="1016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+ 41,2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886BE02-EBB8-4162-B021-8CCC7FA2ED5B}"/>
              </a:ext>
            </a:extLst>
          </p:cNvPr>
          <p:cNvSpPr txBox="1"/>
          <p:nvPr/>
        </p:nvSpPr>
        <p:spPr>
          <a:xfrm>
            <a:off x="1153381" y="5825521"/>
            <a:ext cx="99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2017 год (факт)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69BCA8-E8E3-49B1-B08F-9DA13FD10401}"/>
              </a:ext>
            </a:extLst>
          </p:cNvPr>
          <p:cNvSpPr txBox="1"/>
          <p:nvPr/>
        </p:nvSpPr>
        <p:spPr>
          <a:xfrm>
            <a:off x="2511034" y="5837962"/>
            <a:ext cx="126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2018 год (уточненный)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085C14-276B-4585-BC34-E885F7D55FBA}"/>
              </a:ext>
            </a:extLst>
          </p:cNvPr>
          <p:cNvSpPr txBox="1"/>
          <p:nvPr/>
        </p:nvSpPr>
        <p:spPr>
          <a:xfrm>
            <a:off x="4179724" y="5856390"/>
            <a:ext cx="99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2019 год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654ACA2-BB96-4EF3-AEEB-888F7BE7F6E5}"/>
              </a:ext>
            </a:extLst>
          </p:cNvPr>
          <p:cNvSpPr txBox="1"/>
          <p:nvPr/>
        </p:nvSpPr>
        <p:spPr>
          <a:xfrm>
            <a:off x="5781416" y="5874473"/>
            <a:ext cx="99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2020 год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6622C4-3485-4E90-AB3B-8578925E3A56}"/>
              </a:ext>
            </a:extLst>
          </p:cNvPr>
          <p:cNvSpPr txBox="1"/>
          <p:nvPr/>
        </p:nvSpPr>
        <p:spPr>
          <a:xfrm>
            <a:off x="7342995" y="5874473"/>
            <a:ext cx="99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A1255"/>
                </a:solidFill>
                <a:latin typeface="Bahnschrift SemiBold Condensed" panose="020B0502040204020203" pitchFamily="34" charset="0"/>
              </a:rPr>
              <a:t>2021 год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771CF21-D2F4-4A23-9F69-248FB6C89E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4" y="24818"/>
            <a:ext cx="573308" cy="785117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1C22A9A-0884-446D-B0F8-6B73B33E3918}"/>
              </a:ext>
            </a:extLst>
          </p:cNvPr>
          <p:cNvSpPr txBox="1"/>
          <p:nvPr/>
        </p:nvSpPr>
        <p:spPr>
          <a:xfrm>
            <a:off x="7980962" y="730199"/>
            <a:ext cx="15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417031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54q8xmmXkuXDu3vVnzB3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4Hvh3PB60aoG7NczLoOo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mkm6_bvEGpZLHoYNMBCw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2483</TotalTime>
  <Words>1246</Words>
  <Application>Microsoft Office PowerPoint</Application>
  <PresentationFormat>Экран (4:3)</PresentationFormat>
  <Paragraphs>405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Bahnschrift</vt:lpstr>
      <vt:lpstr>Bahnschrift Condensed</vt:lpstr>
      <vt:lpstr>Bahnschrift Light Condensed</vt:lpstr>
      <vt:lpstr>Bahnschrift Light SemiCondensed</vt:lpstr>
      <vt:lpstr>Bahnschrift SemiBold Condensed</vt:lpstr>
      <vt:lpstr>Bahnschrift SemiBold SemiConden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Браиловская Елена</cp:lastModifiedBy>
  <cp:revision>237</cp:revision>
  <dcterms:created xsi:type="dcterms:W3CDTF">2016-11-18T14:12:19Z</dcterms:created>
  <dcterms:modified xsi:type="dcterms:W3CDTF">2018-12-24T15:12:48Z</dcterms:modified>
</cp:coreProperties>
</file>