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2"/>
  </p:notesMasterIdLst>
  <p:sldIdLst>
    <p:sldId id="264" r:id="rId2"/>
    <p:sldId id="256" r:id="rId3"/>
    <p:sldId id="257" r:id="rId4"/>
    <p:sldId id="265" r:id="rId5"/>
    <p:sldId id="258" r:id="rId6"/>
    <p:sldId id="259" r:id="rId7"/>
    <p:sldId id="266" r:id="rId8"/>
    <p:sldId id="262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70" autoAdjust="0"/>
  </p:normalViewPr>
  <p:slideViewPr>
    <p:cSldViewPr snapToGrid="0">
      <p:cViewPr varScale="1">
        <p:scale>
          <a:sx n="53" d="100"/>
          <a:sy n="53" d="100"/>
        </p:scale>
        <p:origin x="-8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2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3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77-46E4-9E7C-B97935DFD85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77-46E4-9E7C-B97935DFD859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p3d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77-46E4-9E7C-B97935DFD859}"/>
              </c:ext>
            </c:extLst>
          </c:dPt>
          <c:dLbls>
            <c:dLbl>
              <c:idx val="0"/>
              <c:layout>
                <c:manualLayout>
                  <c:x val="-5.6755149594717835E-2"/>
                  <c:y val="7.6923815781272178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77-46E4-9E7C-B97935DFD859}"/>
                </c:ext>
              </c:extLst>
            </c:dLbl>
            <c:dLbl>
              <c:idx val="1"/>
              <c:layout>
                <c:manualLayout>
                  <c:x val="-3.7748517285390817E-2"/>
                  <c:y val="0.13532480245565018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77-46E4-9E7C-B97935DFD85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Лист2!$A$1:$A$3</c:f>
              <c:strCache>
                <c:ptCount val="3"/>
                <c:pt idx="0">
                  <c:v>Обращают внимание на национальность окружающих всегда</c:v>
                </c:pt>
                <c:pt idx="1">
                  <c:v>Обращают внимание на национальность окружающих в случае если несимпатичны</c:v>
                </c:pt>
                <c:pt idx="2">
                  <c:v>Не обращают внимание на национальность окружающих</c:v>
                </c:pt>
              </c:strCache>
            </c:strRef>
          </c:cat>
          <c:val>
            <c:numRef>
              <c:f>Лист2!$B$1:$B$3</c:f>
              <c:numCache>
                <c:formatCode>0%</c:formatCode>
                <c:ptCount val="3"/>
                <c:pt idx="0">
                  <c:v>5.000000000000001E-2</c:v>
                </c:pt>
                <c:pt idx="1">
                  <c:v>6.0000000000000012E-2</c:v>
                </c:pt>
                <c:pt idx="2">
                  <c:v>0.89000000000000012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77-46E4-9E7C-B97935DFD859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38444348420462"/>
          <c:y val="2.3858705161854777E-2"/>
          <c:w val="0.38288448655296053"/>
          <c:h val="0.95499103237095373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1458333333333334E-2"/>
          <c:y val="0.15160377696338825"/>
          <c:w val="0.97708333333333341"/>
          <c:h val="0.691395137565094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Петровский городской округ</c:v>
                </c:pt>
              </c:strCache>
            </c:strRef>
          </c:tx>
          <c:spPr>
            <a:gradFill>
              <a:gsLst>
                <a:gs pos="35000">
                  <a:schemeClr val="bg2">
                    <a:tint val="96000"/>
                    <a:shade val="100000"/>
                    <a:hueMod val="270000"/>
                    <a:satMod val="200000"/>
                    <a:lumMod val="128000"/>
                  </a:schemeClr>
                </a:gs>
                <a:gs pos="50000">
                  <a:schemeClr val="bg2">
                    <a:shade val="100000"/>
                    <a:hueMod val="100000"/>
                    <a:satMod val="110000"/>
                    <a:lumMod val="130000"/>
                  </a:schemeClr>
                </a:gs>
                <a:gs pos="100000">
                  <a:schemeClr val="bg2">
                    <a:shade val="78000"/>
                    <a:hueMod val="44000"/>
                    <a:satMod val="200000"/>
                    <a:lumMod val="69000"/>
                  </a:schemeClr>
                </a:gs>
              </a:gsLst>
              <a:lin ang="2520000" scaled="0"/>
            </a:gradFill>
            <a:ln w="38100" cap="flat" cmpd="sng" algn="ctr">
              <a:solidFill>
                <a:schemeClr val="tx2">
                  <a:lumMod val="1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Граждане России</c:v>
                </c:pt>
                <c:pt idx="1">
                  <c:v>Жители своего края</c:v>
                </c:pt>
                <c:pt idx="2">
                  <c:v>Жители Северного Кавказа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0.97000000000000008</c:v>
                </c:pt>
                <c:pt idx="1">
                  <c:v>0.48000000000000004</c:v>
                </c:pt>
                <c:pt idx="2">
                  <c:v>0.33000000000000007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B-4808-B380-5A6A74D750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Ставропольский край</c:v>
                </c:pt>
              </c:strCache>
            </c:strRef>
          </c:tx>
          <c:spPr>
            <a:gradFill>
              <a:gsLst>
                <a:gs pos="75000">
                  <a:schemeClr val="accent2">
                    <a:lumMod val="40000"/>
                    <a:lumOff val="60000"/>
                  </a:schemeClr>
                </a:gs>
                <a:gs pos="23000">
                  <a:schemeClr val="accent2">
                    <a:lumMod val="75000"/>
                  </a:schemeClr>
                </a:gs>
                <a:gs pos="87000">
                  <a:schemeClr val="accent2">
                    <a:lumMod val="60000"/>
                    <a:lumOff val="40000"/>
                  </a:schemeClr>
                </a:gs>
                <a:gs pos="60123">
                  <a:schemeClr val="accent2">
                    <a:lumMod val="75000"/>
                  </a:schemeClr>
                </a:gs>
                <a:gs pos="39200">
                  <a:schemeClr val="accent2">
                    <a:lumMod val="75000"/>
                  </a:schemeClr>
                </a:gs>
                <a:gs pos="10135">
                  <a:schemeClr val="accent2">
                    <a:lumMod val="75000"/>
                  </a:schemeClr>
                </a:gs>
                <a:gs pos="48000">
                  <a:schemeClr val="accent2">
                    <a:lumMod val="60000"/>
                    <a:lumOff val="40000"/>
                  </a:schemeClr>
                </a:gs>
                <a:gs pos="86000">
                  <a:schemeClr val="accent2">
                    <a:lumMod val="50000"/>
                  </a:schemeClr>
                </a:gs>
              </a:gsLst>
              <a:lin ang="2520000" scaled="0"/>
            </a:gradFill>
            <a:ln w="38100" cap="flat" cmpd="sng" algn="ctr">
              <a:solidFill>
                <a:schemeClr val="bg1">
                  <a:lumMod val="95000"/>
                  <a:lumOff val="5000"/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Граждане России</c:v>
                </c:pt>
                <c:pt idx="1">
                  <c:v>Жители своего края</c:v>
                </c:pt>
                <c:pt idx="2">
                  <c:v>Жители Северного Кавказа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0.89200000000000002</c:v>
                </c:pt>
                <c:pt idx="1">
                  <c:v>0.3610000000000001</c:v>
                </c:pt>
                <c:pt idx="2">
                  <c:v>0.32900000000000007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1B-4808-B380-5A6A74D7507E}"/>
            </c:ext>
          </c:extLst>
        </c:ser>
        <c:dLbls>
          <c:showVal val="1"/>
        </c:dLbls>
        <c:gapWidth val="65"/>
        <c:axId val="103343232"/>
        <c:axId val="103344768"/>
      </c:barChart>
      <c:catAx>
        <c:axId val="103343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344768"/>
        <c:crosses val="autoZero"/>
        <c:auto val="1"/>
        <c:lblAlgn val="ctr"/>
        <c:lblOffset val="100"/>
      </c:catAx>
      <c:valAx>
        <c:axId val="103344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inorGridlines>
          <c:spPr>
            <a:ln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</a:ln>
            <a:effectLst/>
          </c:spPr>
        </c:minorGridlines>
        <c:numFmt formatCode="0%" sourceLinked="1"/>
        <c:majorTickMark val="none"/>
        <c:tickLblPos val="nextTo"/>
        <c:crossAx val="10334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8.5774477959000728E-2"/>
          <c:w val="0.98743339895013116"/>
          <c:h val="0.1379096296595110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Не обращают внимание на </a:t>
            </a:r>
          </a:p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национальность окружающих</a:t>
            </a:r>
          </a:p>
        </c:rich>
      </c:tx>
      <c:layout>
        <c:manualLayout>
          <c:xMode val="edge"/>
          <c:yMode val="edge"/>
          <c:x val="0.36259859236665665"/>
          <c:y val="0.35357769828079838"/>
        </c:manualLayout>
      </c:layout>
      <c:overlay val="1"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46000">
                  <a:srgbClr val="FFFF00"/>
                </a:gs>
                <a:gs pos="56000">
                  <a:srgbClr val="92D050"/>
                </a:gs>
                <a:gs pos="50000">
                  <a:schemeClr val="bg2">
                    <a:shade val="100000"/>
                    <a:hueMod val="100000"/>
                    <a:satMod val="110000"/>
                    <a:lumMod val="130000"/>
                  </a:schemeClr>
                </a:gs>
                <a:gs pos="70000">
                  <a:schemeClr val="bg1">
                    <a:lumMod val="50000"/>
                    <a:lumOff val="50000"/>
                  </a:schemeClr>
                </a:gs>
              </a:gsLst>
              <a:lin ang="2520000" scaled="0"/>
            </a:gradFill>
            <a:ln w="9525" cap="flat" cmpd="sng" algn="ctr">
              <a:solidFill>
                <a:srgbClr val="FFC000"/>
              </a:solidFill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 contourW="9525">
              <a:contourClr>
                <a:srgbClr val="FFC000"/>
              </a:contourClr>
            </a:sp3d>
          </c:spPr>
          <c:dPt>
            <c:idx val="0"/>
            <c:spPr>
              <a:gradFill>
                <a:gsLst>
                  <a:gs pos="46000">
                    <a:srgbClr val="FFFF00"/>
                  </a:gs>
                  <a:gs pos="56000">
                    <a:srgbClr val="92D050"/>
                  </a:gs>
                  <a:gs pos="50000">
                    <a:schemeClr val="bg2">
                      <a:shade val="100000"/>
                      <a:hueMod val="100000"/>
                      <a:satMod val="110000"/>
                      <a:lumMod val="130000"/>
                    </a:schemeClr>
                  </a:gs>
                  <a:gs pos="41000">
                    <a:schemeClr val="accent2"/>
                  </a:gs>
                  <a:gs pos="70000">
                    <a:schemeClr val="bg1">
                      <a:lumMod val="50000"/>
                      <a:lumOff val="50000"/>
                    </a:schemeClr>
                  </a:gs>
                </a:gsLst>
                <a:lin ang="2520000" scaled="0"/>
              </a:gradFill>
              <a:ln w="9525" cap="flat" cmpd="sng" algn="ctr">
                <a:solidFill>
                  <a:srgbClr val="FFC000"/>
                </a:solidFill>
                <a:rou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contourW="9525">
                <a:contourClr>
                  <a:srgbClr val="FFC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24B-440F-8B01-D2A6D80B6922}"/>
              </c:ext>
            </c:extLst>
          </c:dPt>
          <c:dLbls>
            <c:dLbl>
              <c:idx val="0"/>
              <c:layout>
                <c:manualLayout>
                  <c:x val="1.0568862798684815E-2"/>
                  <c:y val="9.24295806680985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4B-440F-8B01-D2A6D80B6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0.77000000000000013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C24B-440F-8B01-D2A6D80B69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30000">
                  <a:srgbClr val="FFFF00"/>
                </a:gs>
                <a:gs pos="50000">
                  <a:schemeClr val="bg2">
                    <a:shade val="100000"/>
                    <a:hueMod val="100000"/>
                    <a:satMod val="110000"/>
                    <a:lumMod val="130000"/>
                  </a:schemeClr>
                </a:gs>
                <a:gs pos="100000">
                  <a:schemeClr val="bg2">
                    <a:shade val="78000"/>
                    <a:hueMod val="44000"/>
                    <a:satMod val="200000"/>
                    <a:lumMod val="69000"/>
                  </a:schemeClr>
                </a:gs>
              </a:gsLst>
              <a:lin ang="2520000" scaled="0"/>
            </a:gra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dPt>
            <c:idx val="0"/>
            <c:spPr>
              <a:gradFill>
                <a:gsLst>
                  <a:gs pos="30000">
                    <a:srgbClr val="FFFF00">
                      <a:alpha val="95000"/>
                    </a:srgbClr>
                  </a:gs>
                  <a:gs pos="50000">
                    <a:schemeClr val="bg2">
                      <a:shade val="100000"/>
                      <a:hueMod val="100000"/>
                      <a:satMod val="110000"/>
                      <a:lumMod val="130000"/>
                    </a:schemeClr>
                  </a:gs>
                  <a:gs pos="100000">
                    <a:schemeClr val="bg2">
                      <a:shade val="78000"/>
                      <a:hueMod val="44000"/>
                      <a:satMod val="200000"/>
                      <a:lumMod val="69000"/>
                    </a:schemeClr>
                  </a:gs>
                </a:gsLst>
                <a:lin ang="2520000" scaled="0"/>
              </a:gradFill>
              <a:ln w="63500" cap="flat" cmpd="sng" algn="ctr">
                <a:solidFill>
                  <a:schemeClr val="accent1"/>
                </a:solidFill>
                <a:round/>
              </a:ln>
              <a:effectLst>
                <a:innerShdw blurRad="114300">
                  <a:prstClr val="black"/>
                </a:innerShdw>
              </a:effectLst>
              <a:sp3d contourW="635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4B-440F-8B01-D2A6D80B6922}"/>
              </c:ext>
            </c:extLst>
          </c:dPt>
          <c:dLbls>
            <c:dLbl>
              <c:idx val="0"/>
              <c:layout>
                <c:manualLayout>
                  <c:x val="1.321107849835600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B-440F-8B01-D2A6D80B6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C24B-440F-8B01-D2A6D80B69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B-440F-8B01-D2A6D80B6922}"/>
            </c:ext>
          </c:extLst>
        </c:ser>
        <c:dLbls>
          <c:showVal val="1"/>
        </c:dLbls>
        <c:gapWidth val="0"/>
        <c:gapDepth val="15"/>
        <c:shape val="box"/>
        <c:axId val="74397184"/>
        <c:axId val="74398720"/>
        <c:axId val="0"/>
      </c:bar3DChart>
      <c:catAx>
        <c:axId val="74397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98720"/>
        <c:crosses val="autoZero"/>
        <c:auto val="1"/>
        <c:lblAlgn val="ctr"/>
        <c:lblOffset val="100"/>
      </c:catAx>
      <c:valAx>
        <c:axId val="74398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9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416775896112062"/>
          <c:w val="0.26890723784019049"/>
          <c:h val="0.14599846629971394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1574138662071046E-2"/>
          <c:w val="0.81388888888888899"/>
          <c:h val="0.77314814814814825"/>
        </c:manualLayout>
      </c:layout>
      <c:pie3DChart>
        <c:varyColors val="1"/>
        <c:ser>
          <c:idx val="0"/>
          <c:order val="0"/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Pt>
            <c:idx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4F-47D7-8801-8C0D8D74DDBE}"/>
              </c:ext>
            </c:extLst>
          </c:dPt>
          <c:dPt>
            <c:idx val="1"/>
            <c:explosion val="38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4F-47D7-8801-8C0D8D74DDBE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4F-47D7-8801-8C0D8D74DD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Лист2!$A$1:$A$3</c:f>
              <c:strCache>
                <c:ptCount val="2"/>
                <c:pt idx="0">
                  <c:v>Зависит</c:v>
                </c:pt>
                <c:pt idx="1">
                  <c:v>Не зависит</c:v>
                </c:pt>
              </c:strCache>
            </c:strRef>
          </c:cat>
          <c:val>
            <c:numRef>
              <c:f>Лист2!$B$1:$B$3</c:f>
              <c:numCache>
                <c:formatCode>0%</c:formatCode>
                <c:ptCount val="3"/>
                <c:pt idx="0">
                  <c:v>0.12000000000000001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E4F-47D7-8801-8C0D8D74DDBE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1258716692660986"/>
          <c:y val="0.15802710627242114"/>
          <c:w val="0.28822920368358318"/>
          <c:h val="0.6086395399801289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1.2647976530623333E-2"/>
                  <c:y val="-8.437267476880555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9D-43D1-A6E7-B4D0A052DE16}"/>
                </c:ext>
              </c:extLst>
            </c:dLbl>
            <c:dLbl>
              <c:idx val="1"/>
              <c:layout>
                <c:manualLayout>
                  <c:x val="1.3176367092242463E-2"/>
                  <c:y val="-2.812422492293519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D-43D1-A6E7-B4D0A052DE16}"/>
                </c:ext>
              </c:extLst>
            </c:dLbl>
            <c:dLbl>
              <c:idx val="2"/>
              <c:layout>
                <c:manualLayout>
                  <c:x val="8.943457301168866E-3"/>
                  <c:y val="-2.812422492293570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6-4CCE-92E6-053081E9C124}"/>
                </c:ext>
              </c:extLst>
            </c:dLbl>
            <c:dLbl>
              <c:idx val="3"/>
              <c:layout>
                <c:manualLayout>
                  <c:x val="5.1153430664253909E-3"/>
                  <c:y val="-1.2890120848569314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9D-43D1-A6E7-B4D0A052D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Лист2!$A$2:$A$5</c:f>
              <c:strCache>
                <c:ptCount val="4"/>
                <c:pt idx="0">
                  <c:v>Внешне спокойные, но напряжение ощущается</c:v>
                </c:pt>
                <c:pt idx="1">
                  <c:v>Отношения напряженные, случаются конфликты</c:v>
                </c:pt>
                <c:pt idx="2">
                  <c:v>Затрудняюсь ответить</c:v>
                </c:pt>
                <c:pt idx="3">
                  <c:v>Нормальные</c:v>
                </c:pt>
              </c:strCache>
            </c:strRef>
          </c:cat>
          <c:val>
            <c:numRef>
              <c:f>Лист2!$B$2:$B$5</c:f>
              <c:numCache>
                <c:formatCode>0%</c:formatCode>
                <c:ptCount val="4"/>
                <c:pt idx="0">
                  <c:v>0.05</c:v>
                </c:pt>
                <c:pt idx="1">
                  <c:v>5.000000000000001E-3</c:v>
                </c:pt>
                <c:pt idx="2">
                  <c:v>6.0000000000000005E-2</c:v>
                </c:pt>
                <c:pt idx="3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9D-43D1-A6E7-B4D0A052DE16}"/>
            </c:ext>
          </c:extLst>
        </c:ser>
        <c:dLbls>
          <c:showVal val="1"/>
        </c:dLbls>
        <c:gapWidth val="65"/>
        <c:axId val="91165824"/>
        <c:axId val="91167360"/>
      </c:barChart>
      <c:catAx>
        <c:axId val="91165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167360"/>
        <c:crosses val="autoZero"/>
        <c:auto val="1"/>
        <c:lblAlgn val="r"/>
        <c:lblOffset val="100"/>
      </c:catAx>
      <c:valAx>
        <c:axId val="91167360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165824"/>
        <c:crosses val="autoZero"/>
        <c:crossBetween val="between"/>
      </c:valAx>
      <c:spPr>
        <a:gradFill>
          <a:gsLst>
            <a:gs pos="48000">
              <a:srgbClr val="F09415">
                <a:lumMod val="5000"/>
                <a:lumOff val="95000"/>
              </a:srgbClr>
            </a:gs>
            <a:gs pos="74000">
              <a:srgbClr val="F09415">
                <a:lumMod val="45000"/>
                <a:lumOff val="55000"/>
              </a:srgbClr>
            </a:gs>
            <a:gs pos="83000">
              <a:srgbClr val="F09415">
                <a:lumMod val="45000"/>
                <a:lumOff val="55000"/>
              </a:srgbClr>
            </a:gs>
            <a:gs pos="100000">
              <a:srgbClr val="F09415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gradFill flip="none" rotWithShape="1">
      <a:gsLst>
        <a:gs pos="36000">
          <a:schemeClr val="bg2">
            <a:tint val="96000"/>
            <a:shade val="100000"/>
            <a:hueMod val="270000"/>
            <a:satMod val="200000"/>
            <a:lumMod val="128000"/>
          </a:schemeClr>
        </a:gs>
        <a:gs pos="54000">
          <a:schemeClr val="bg2">
            <a:shade val="100000"/>
            <a:hueMod val="100000"/>
            <a:satMod val="110000"/>
            <a:lumMod val="130000"/>
          </a:schemeClr>
        </a:gs>
        <a:gs pos="68000">
          <a:schemeClr val="bg2">
            <a:shade val="78000"/>
            <a:hueMod val="44000"/>
            <a:satMod val="200000"/>
            <a:lumMod val="69000"/>
          </a:schemeClr>
        </a:gs>
      </a:gsLst>
      <a:lin ang="2520000" scaled="0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9718309585805848E-2"/>
          <c:y val="1.2683714111081374E-2"/>
          <c:w val="0.97288732431951708"/>
          <c:h val="0.833940220756548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99000">
                  <a:srgbClr val="BC2B06"/>
                </a:gs>
                <a:gs pos="69000">
                  <a:srgbClr val="FFFF00"/>
                </a:gs>
                <a:gs pos="96000">
                  <a:schemeClr val="bg2">
                    <a:shade val="100000"/>
                    <a:hueMod val="100000"/>
                    <a:satMod val="110000"/>
                    <a:lumMod val="130000"/>
                  </a:schemeClr>
                </a:gs>
                <a:gs pos="100000">
                  <a:schemeClr val="bg2">
                    <a:shade val="78000"/>
                    <a:hueMod val="44000"/>
                    <a:satMod val="200000"/>
                    <a:lumMod val="69000"/>
                  </a:schemeClr>
                </a:gs>
              </a:gsLst>
              <a:lin ang="2520000" scaled="0"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flood" dir="t">
                <a:rot lat="0" lon="0" rev="13800000"/>
              </a:lightRig>
            </a:scene3d>
            <a:sp3d prstMaterial="plastic">
              <a:bevelT w="82550" h="63500" prst="divot"/>
              <a:bevelB/>
            </a:sp3d>
          </c:spPr>
          <c:dLbls>
            <c:dLbl>
              <c:idx val="0"/>
              <c:layout>
                <c:manualLayout>
                  <c:x val="-3.1250000000000006E-3"/>
                  <c:y val="-3.03451014797550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26-44CD-90FB-20C70A282902}"/>
                </c:ext>
              </c:extLst>
            </c:dLbl>
            <c:dLbl>
              <c:idx val="1"/>
              <c:layout>
                <c:manualLayout>
                  <c:x val="-1.5625E-2"/>
                  <c:y val="-5.779188866929818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26-44CD-90FB-20C70A282902}"/>
                </c:ext>
              </c:extLst>
            </c:dLbl>
            <c:dLbl>
              <c:idx val="2"/>
              <c:layout>
                <c:manualLayout>
                  <c:x val="-4.6875000000001143E-3"/>
                  <c:y val="-1.739062393020284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26-44CD-90FB-20C70A282902}"/>
                </c:ext>
              </c:extLst>
            </c:dLbl>
            <c:dLbl>
              <c:idx val="3"/>
              <c:layout>
                <c:manualLayout>
                  <c:x val="-1.5625E-2"/>
                  <c:y val="-2.91093732093151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26-44CD-90FB-20C70A282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Отношения напряженные, случаются конфликты</c:v>
                </c:pt>
                <c:pt idx="2">
                  <c:v>Внешне спокойные, но напряжения ощущаются</c:v>
                </c:pt>
                <c:pt idx="3">
                  <c:v>Нормальные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6.0000000000000005E-2</c:v>
                </c:pt>
                <c:pt idx="1">
                  <c:v>1.0000000000000002E-2</c:v>
                </c:pt>
                <c:pt idx="2">
                  <c:v>0.17</c:v>
                </c:pt>
                <c:pt idx="3">
                  <c:v>0.76000000000000012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26-44CD-90FB-20C70A2829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71000">
                  <a:srgbClr val="00B050"/>
                </a:gs>
                <a:gs pos="98000">
                  <a:schemeClr val="bg2">
                    <a:shade val="100000"/>
                    <a:hueMod val="100000"/>
                    <a:satMod val="110000"/>
                    <a:lumMod val="130000"/>
                  </a:schemeClr>
                </a:gs>
                <a:gs pos="100000">
                  <a:schemeClr val="bg2">
                    <a:shade val="78000"/>
                    <a:hueMod val="44000"/>
                    <a:satMod val="200000"/>
                    <a:lumMod val="69000"/>
                  </a:schemeClr>
                </a:gs>
              </a:gsLst>
              <a:lin ang="2520000" scaled="0"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dLbls>
            <c:dLbl>
              <c:idx val="0"/>
              <c:layout>
                <c:manualLayout>
                  <c:x val="4.6874999999999998E-3"/>
                  <c:y val="-1.159510263317537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1125000000000002E-2"/>
                      <c:h val="5.0578121888648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D26-44CD-90FB-20C70A282902}"/>
                </c:ext>
              </c:extLst>
            </c:dLbl>
            <c:dLbl>
              <c:idx val="1"/>
              <c:layout>
                <c:manualLayout>
                  <c:x val="3.1250000000000006E-3"/>
                  <c:y val="-6.405228444560269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26-44CD-90FB-20C70A282902}"/>
                </c:ext>
              </c:extLst>
            </c:dLbl>
            <c:dLbl>
              <c:idx val="2"/>
              <c:layout>
                <c:manualLayout>
                  <c:x val="6.2500000000000012E-3"/>
                  <c:y val="-3.583445891766379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26-44CD-90FB-20C70A282902}"/>
                </c:ext>
              </c:extLst>
            </c:dLbl>
            <c:dLbl>
              <c:idx val="3"/>
              <c:layout>
                <c:manualLayout>
                  <c:x val="7.8125E-3"/>
                  <c:y val="-3.924599906213097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26-44CD-90FB-20C70A282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Отношения напряженные, случаются конфликты</c:v>
                </c:pt>
                <c:pt idx="2">
                  <c:v>Внешне спокойные, но напряжения ощущаются</c:v>
                </c:pt>
                <c:pt idx="3">
                  <c:v>Нормальные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 formatCode="0%">
                  <c:v>6.0000000000000005E-2</c:v>
                </c:pt>
                <c:pt idx="1">
                  <c:v>5.000000000000001E-3</c:v>
                </c:pt>
                <c:pt idx="2" formatCode="0%">
                  <c:v>0.05</c:v>
                </c:pt>
                <c:pt idx="3">
                  <c:v>0.88500000000000001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26-44CD-90FB-20C70A2829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Отношения напряженные, случаются конфликты</c:v>
                </c:pt>
                <c:pt idx="2">
                  <c:v>Внешне спокойные, но напряжения ощущаются</c:v>
                </c:pt>
                <c:pt idx="3">
                  <c:v>Нормальные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26-44CD-90FB-20C70A282902}"/>
            </c:ext>
          </c:extLst>
        </c:ser>
        <c:dLbls>
          <c:showVal val="1"/>
        </c:dLbls>
        <c:gapWidth val="65"/>
        <c:axId val="90071424"/>
        <c:axId val="90072960"/>
      </c:barChart>
      <c:catAx>
        <c:axId val="90071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072960"/>
        <c:crosses val="autoZero"/>
        <c:auto val="1"/>
        <c:lblAlgn val="ctr"/>
        <c:lblOffset val="100"/>
      </c:catAx>
      <c:valAx>
        <c:axId val="90072960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inorGridlines>
          <c:spPr>
            <a:ln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</a:ln>
            <a:effectLst/>
          </c:spPr>
        </c:min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07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362807871758791"/>
          <c:y val="9.5733744538679014E-2"/>
          <c:w val="0.42796659881381571"/>
          <c:h val="0.31235959694419035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8.9800604645192322E-2"/>
          <c:y val="2.0370370370370379E-2"/>
        </c:manualLayout>
      </c:layout>
      <c:sp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5632004593175852"/>
          <c:y val="0.12653164187809859"/>
          <c:w val="0.72292109580052499"/>
          <c:h val="0.642596529600466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стабильности</c:v>
                </c:pt>
              </c:strCache>
            </c:strRef>
          </c:tx>
          <c:spPr>
            <a:ln w="38100">
              <a:solidFill>
                <a:schemeClr val="tx2">
                  <a:lumMod val="10000"/>
                </a:schemeClr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schemeClr val="tx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52-4469-89CF-DF1CCE2DD463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4F-4C2C-A15E-7380418013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Петровский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 formatCode="0%">
                  <c:v>0.98</c:v>
                </c:pt>
                <c:pt idx="1">
                  <c:v>0.84400000000000008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2-4469-89CF-DF1CCE2DD463}"/>
            </c:ext>
          </c:extLst>
        </c:ser>
        <c:dLbls/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842431212952325"/>
          <c:w val="0.93983971011897116"/>
          <c:h val="0.18472175528620724"/>
        </c:manualLayout>
      </c:layout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bg2">
            <a:tint val="96000"/>
            <a:shade val="100000"/>
            <a:hueMod val="270000"/>
            <a:satMod val="200000"/>
            <a:lumMod val="128000"/>
          </a:schemeClr>
        </a:gs>
        <a:gs pos="98000">
          <a:schemeClr val="bg2">
            <a:shade val="100000"/>
            <a:hueMod val="100000"/>
            <a:satMod val="110000"/>
            <a:lumMod val="130000"/>
          </a:schemeClr>
        </a:gs>
        <a:gs pos="100000">
          <a:schemeClr val="bg2">
            <a:shade val="78000"/>
            <a:hueMod val="44000"/>
            <a:satMod val="200000"/>
            <a:lumMod val="69000"/>
          </a:schemeClr>
        </a:gs>
      </a:gsLst>
      <a:lin ang="2520000" scaled="0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400" dirty="0"/>
              <a:t>Индекс конфликтности</a:t>
            </a:r>
          </a:p>
        </c:rich>
      </c:tx>
      <c:layout>
        <c:manualLayout>
          <c:xMode val="edge"/>
          <c:yMode val="edge"/>
          <c:x val="0.12435132071629923"/>
          <c:y val="2.222222222222223E-2"/>
        </c:manualLayout>
      </c:layout>
      <c:spPr>
        <a:gradFill>
          <a:gsLst>
            <a:gs pos="2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632004593175852"/>
          <c:y val="0.12653164187809859"/>
          <c:w val="0.72292109580052499"/>
          <c:h val="0.642596529600466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стабильности</c:v>
                </c:pt>
              </c:strCache>
            </c:strRef>
          </c:tx>
          <c:spPr>
            <a:ln w="38100">
              <a:solidFill>
                <a:schemeClr val="tx2">
                  <a:lumMod val="10000"/>
                </a:schemeClr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schemeClr val="tx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D2-45EE-AB73-ED297A6020BD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D2-45EE-AB73-ED297A6020BD}"/>
              </c:ext>
            </c:extLst>
          </c:dPt>
          <c:dLbls>
            <c:dLbl>
              <c:idx val="0"/>
              <c:layout>
                <c:manualLayout>
                  <c:x val="1.0050423051587001E-2"/>
                  <c:y val="-2.59259259259259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D2-45EE-AB73-ED297A602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Петровский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7.000000000000001E-3</c:v>
                </c:pt>
                <c:pt idx="1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D2-45EE-AB73-ED297A6020BD}"/>
            </c:ext>
          </c:extLst>
        </c:ser>
        <c:dLbls/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842431212952325"/>
          <c:w val="0.93983971011897116"/>
          <c:h val="0.18472175528620724"/>
        </c:manualLayout>
      </c:layout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bg2">
            <a:tint val="96000"/>
            <a:shade val="100000"/>
            <a:hueMod val="270000"/>
            <a:satMod val="200000"/>
            <a:lumMod val="128000"/>
          </a:schemeClr>
        </a:gs>
        <a:gs pos="98000">
          <a:schemeClr val="bg2">
            <a:shade val="100000"/>
            <a:hueMod val="100000"/>
            <a:satMod val="110000"/>
            <a:lumMod val="130000"/>
          </a:schemeClr>
        </a:gs>
        <a:gs pos="44000">
          <a:schemeClr val="bg2">
            <a:shade val="78000"/>
            <a:hueMod val="44000"/>
            <a:satMod val="200000"/>
            <a:lumMod val="69000"/>
          </a:schemeClr>
        </a:gs>
      </a:gsLst>
      <a:lin ang="2520000" scaled="0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17000">
                  <a:srgbClr val="9D360E">
                    <a:lumMod val="60000"/>
                    <a:lumOff val="40000"/>
                  </a:srgbClr>
                </a:gs>
                <a:gs pos="74000">
                  <a:srgbClr val="F09415">
                    <a:lumMod val="45000"/>
                    <a:lumOff val="55000"/>
                  </a:srgbClr>
                </a:gs>
                <a:gs pos="83000">
                  <a:srgbClr val="F09415">
                    <a:lumMod val="45000"/>
                    <a:lumOff val="55000"/>
                  </a:srgbClr>
                </a:gs>
                <a:gs pos="100000">
                  <a:srgbClr val="F09415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gradFill>
                <a:gsLst>
                  <a:gs pos="59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sng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Лист2!$A$1:$A$2</c:f>
              <c:strCache>
                <c:ptCount val="2"/>
                <c:pt idx="0">
                  <c:v>Ставропольский край</c:v>
                </c:pt>
                <c:pt idx="1">
                  <c:v>Петровский городской округ</c:v>
                </c:pt>
              </c:strCache>
            </c:strRef>
          </c:cat>
          <c:val>
            <c:numRef>
              <c:f>Лист2!$B$1:$B$2</c:f>
              <c:numCache>
                <c:formatCode>0%</c:formatCode>
                <c:ptCount val="2"/>
                <c:pt idx="0">
                  <c:v>0.13</c:v>
                </c:pt>
                <c:pt idx="1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D-4D5A-BD24-8C7B2FE27D49}"/>
            </c:ext>
          </c:extLst>
        </c:ser>
        <c:dLbls>
          <c:showVal val="1"/>
        </c:dLbls>
        <c:gapWidth val="41"/>
        <c:axId val="102411264"/>
        <c:axId val="103041280"/>
      </c:barChart>
      <c:catAx>
        <c:axId val="102411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041280"/>
        <c:crosses val="autoZero"/>
        <c:auto val="1"/>
        <c:lblAlgn val="ctr"/>
        <c:lblOffset val="100"/>
      </c:catAx>
      <c:valAx>
        <c:axId val="103041280"/>
        <c:scaling>
          <c:orientation val="minMax"/>
        </c:scaling>
        <c:delete val="1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none"/>
        <c:tickLblPos val="nextTo"/>
        <c:crossAx val="1024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509363947175495E-2"/>
          <c:y val="0.13373744058443629"/>
          <c:w val="0.94649063605282469"/>
          <c:h val="0.72636027883492482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59000">
                  <a:srgbClr val="9D360E">
                    <a:lumMod val="60000"/>
                    <a:lumOff val="40000"/>
                  </a:srgbClr>
                </a:gs>
                <a:gs pos="74000">
                  <a:srgbClr val="F09415">
                    <a:lumMod val="45000"/>
                    <a:lumOff val="55000"/>
                  </a:srgbClr>
                </a:gs>
                <a:gs pos="89000">
                  <a:srgbClr val="F09415">
                    <a:lumMod val="45000"/>
                    <a:lumOff val="55000"/>
                  </a:srgbClr>
                </a:gs>
                <a:gs pos="100000">
                  <a:srgbClr val="F09415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gradFill>
                <a:gsLst>
                  <a:gs pos="59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1"/>
              <c:layout>
                <c:manualLayout>
                  <c:x val="-6.9261204726849997E-3"/>
                  <c:y val="-2.938841026671458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4F-4EF1-BBBD-1679DDC7D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sng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Лист2!$A$1:$A$2</c:f>
              <c:strCache>
                <c:ptCount val="2"/>
                <c:pt idx="0">
                  <c:v>Ставропольский край</c:v>
                </c:pt>
                <c:pt idx="1">
                  <c:v>Петровский городской округ</c:v>
                </c:pt>
              </c:strCache>
            </c:strRef>
          </c:cat>
          <c:val>
            <c:numRef>
              <c:f>Лист2!$B$1:$B$2</c:f>
              <c:numCache>
                <c:formatCode>0.0%</c:formatCode>
                <c:ptCount val="2"/>
                <c:pt idx="0" formatCode="0%">
                  <c:v>0.11</c:v>
                </c:pt>
                <c:pt idx="1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A4-41A0-B61B-AAE66C9AFA9C}"/>
            </c:ext>
          </c:extLst>
        </c:ser>
        <c:dLbls>
          <c:showVal val="1"/>
        </c:dLbls>
        <c:gapWidth val="41"/>
        <c:axId val="103061376"/>
        <c:axId val="103062912"/>
      </c:barChart>
      <c:catAx>
        <c:axId val="103061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062912"/>
        <c:crosses val="autoZero"/>
        <c:auto val="1"/>
        <c:lblAlgn val="ctr"/>
        <c:lblOffset val="100"/>
      </c:catAx>
      <c:valAx>
        <c:axId val="103062912"/>
        <c:scaling>
          <c:orientation val="minMax"/>
        </c:scaling>
        <c:delete val="1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none"/>
        <c:tickLblPos val="nextTo"/>
        <c:crossAx val="1030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2372-F47B-4FBF-BAE2-58F887CCAC12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3E-BC49-420A-B771-531716418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70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863E-BC49-420A-B771-5317164185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0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E863E-BC49-420A-B771-53171641853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03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863E-BC49-420A-B771-53171641853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24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863E-BC49-420A-B771-5317164185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77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863E-BC49-420A-B771-53171641853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89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28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73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71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642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00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29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57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55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28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0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63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90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5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8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6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3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08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F123-64EB-4E77-8ADD-0238439AD508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03B20-8E3C-41B9-B962-D3C0AA26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275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4A5C9-2850-4272-A468-C36BC7CB9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ЭТНИЧЕСКОГО СОВЕТА ПЕТРОВСКОГО ГОРОДСКОГО ОКРУГА СТАВРОПОЛЬСКОГО КРАЯ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F6E591-8BC0-4A71-935C-1694FABD4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069328"/>
            <a:ext cx="3222415" cy="4423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gazeta-butyrsky.ru/wp-content/uploads/2017/11/narody.jpg">
            <a:extLst>
              <a:ext uri="{FF2B5EF4-FFF2-40B4-BE49-F238E27FC236}">
                <a16:creationId xmlns:a16="http://schemas.microsoft.com/office/drawing/2014/main" xmlns="" id="{0CF50B0B-6BB6-473A-BB95-84EF30C1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57538"/>
            <a:ext cx="5159664" cy="26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atas/prazdniki/Den-rodnogo-jazyka/0011-011-Miru-mir.jpg">
            <a:extLst>
              <a:ext uri="{FF2B5EF4-FFF2-40B4-BE49-F238E27FC236}">
                <a16:creationId xmlns:a16="http://schemas.microsoft.com/office/drawing/2014/main" xmlns="" id="{496AEE27-233E-4DD2-891E-F52B94FD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2831" y="0"/>
            <a:ext cx="5369169" cy="26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47BA24-0323-4719-B841-6670CBCD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06" y="-1"/>
            <a:ext cx="3312715" cy="2582950"/>
          </a:xfrm>
          <a:prstGeom prst="rect">
            <a:avLst/>
          </a:prstGeom>
        </p:spPr>
      </p:pic>
      <p:pic>
        <p:nvPicPr>
          <p:cNvPr id="1032" name="Picture 8" descr="http://sh50klgd.ru.opt-images.1c-bitrix-cdn.ru/upload/iblock/829/8291631c91f13ccc5ffbc117eeb398f6.jpg?151125447760621">
            <a:extLst>
              <a:ext uri="{FF2B5EF4-FFF2-40B4-BE49-F238E27FC236}">
                <a16:creationId xmlns:a16="http://schemas.microsoft.com/office/drawing/2014/main" xmlns="" id="{C20F3DB9-FC6F-4C95-A121-200AA538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665" y="4257539"/>
            <a:ext cx="7032336" cy="26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ictor-aviation.com/images/Victor_Aviation_working_together.jpg">
            <a:extLst>
              <a:ext uri="{FF2B5EF4-FFF2-40B4-BE49-F238E27FC236}">
                <a16:creationId xmlns:a16="http://schemas.microsoft.com/office/drawing/2014/main" xmlns="" id="{A595A4B7-5817-4A48-8CBF-3FB77004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7524" y="2619007"/>
            <a:ext cx="3254476" cy="16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cs.livejournal.com/terlimne/77029423/39162/39162_600.jpg">
            <a:extLst>
              <a:ext uri="{FF2B5EF4-FFF2-40B4-BE49-F238E27FC236}">
                <a16:creationId xmlns:a16="http://schemas.microsoft.com/office/drawing/2014/main" xmlns="" id="{863C62D1-D7F3-451D-8020-B01AD197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53" y="0"/>
            <a:ext cx="3516167" cy="26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63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7AC77D-FD92-4A6F-8C43-96530BD7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сформированности гражданской идентичности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C62A307-903F-4097-85A2-457BE03A6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66451297"/>
              </p:ext>
            </p:extLst>
          </p:nvPr>
        </p:nvGraphicFramePr>
        <p:xfrm>
          <a:off x="0" y="1999282"/>
          <a:ext cx="12192000" cy="485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6802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2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22758-AB2D-44C7-8DA0-87D5BDECD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44" y="253218"/>
            <a:ext cx="10419087" cy="1954423"/>
          </a:xfrm>
        </p:spPr>
        <p:txBody>
          <a:bodyPr/>
          <a:lstStyle/>
          <a:p>
            <a:pPr algn="ctr"/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АДМИНИСТРАЦИЯ </a:t>
            </a:r>
            <a:b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</a:b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ПЕТРОВСКОГО ГОРОДСКОГО ОКРУГА </a:t>
            </a:r>
            <a:b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</a:b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СТАВРОПОЛЬСКОГО КРАЯ</a:t>
            </a:r>
            <a:b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</a:b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/>
            </a:r>
            <a:b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</a:b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ОТДЕЛ СОЦИАЛЬНОГО РАЗВИТИЯ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3A95C3-FAC7-40FB-94B0-6A88E75A4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4" y="2518462"/>
            <a:ext cx="9101795" cy="1758115"/>
          </a:xfr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мониторинга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«Напряженность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 в молодежной среде в Петровском городском округе Ставропольского края»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70B96F-C059-4544-9D6D-0BEAF76CF808}"/>
              </a:ext>
            </a:extLst>
          </p:cNvPr>
          <p:cNvSpPr/>
          <p:nvPr/>
        </p:nvSpPr>
        <p:spPr>
          <a:xfrm>
            <a:off x="5641145" y="4506101"/>
            <a:ext cx="6550855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респондентов 436человек</a:t>
            </a:r>
          </a:p>
        </p:txBody>
      </p:sp>
      <p:pic>
        <p:nvPicPr>
          <p:cNvPr id="1030" name="Picture 6" descr="https://ds04.infourok.ru/uploads/ex/0810/00063617-2d39ed5d/img11.jpg">
            <a:extLst>
              <a:ext uri="{FF2B5EF4-FFF2-40B4-BE49-F238E27FC236}">
                <a16:creationId xmlns:a16="http://schemas.microsoft.com/office/drawing/2014/main" xmlns="" id="{D6DB9807-2938-4EE9-9271-DD486A18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76577"/>
            <a:ext cx="3774023" cy="25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51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C2ED2B-FDE9-4D1A-9FE9-5DE7CC64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0697029" cy="108093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Обращаете ли Вы внимание на национальность окружающих?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AC5C8373-5646-4A26-919C-C4CFF2BC2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1006522"/>
              </p:ext>
            </p:extLst>
          </p:nvPr>
        </p:nvGraphicFramePr>
        <p:xfrm>
          <a:off x="0" y="1964794"/>
          <a:ext cx="10421257" cy="489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globalnsk.ru/usr/news/fullnewsi-15201195130.jpg">
            <a:extLst>
              <a:ext uri="{FF2B5EF4-FFF2-40B4-BE49-F238E27FC236}">
                <a16:creationId xmlns:a16="http://schemas.microsoft.com/office/drawing/2014/main" xmlns="" id="{F2F4AFA2-E457-4A5E-A501-FC70679F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1886" y="624114"/>
            <a:ext cx="1640114" cy="13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337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775B7DF5-1962-4B24-98D4-82B7C8BFDF7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52542906"/>
              </p:ext>
            </p:extLst>
          </p:nvPr>
        </p:nvGraphicFramePr>
        <p:xfrm>
          <a:off x="740229" y="511628"/>
          <a:ext cx="9710057" cy="583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4859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F20493-ECB2-4F27-9E61-C6C7D801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человека зависит от его национальности?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E504514-C166-4E8C-BFF8-251367F99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7179031"/>
              </p:ext>
            </p:extLst>
          </p:nvPr>
        </p:nvGraphicFramePr>
        <p:xfrm>
          <a:off x="72571" y="1834166"/>
          <a:ext cx="12046857" cy="489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6" name="Picture 4" descr="http://tuvaculture.ru/uploads/posts/2015-11/1448273716_1.jpg">
            <a:extLst>
              <a:ext uri="{FF2B5EF4-FFF2-40B4-BE49-F238E27FC236}">
                <a16:creationId xmlns:a16="http://schemas.microsoft.com/office/drawing/2014/main" xmlns="" id="{0C9F5437-10AF-445E-B024-5500B194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286" y="609601"/>
            <a:ext cx="1741714" cy="13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22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9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E4ECA-5BAC-4971-8CBC-0A705383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753228"/>
            <a:ext cx="10044043" cy="1080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межнациональных отношений в поселении, где проживает респондент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6F17696-0F3C-497F-A4F2-289C26925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9293776"/>
              </p:ext>
            </p:extLst>
          </p:nvPr>
        </p:nvGraphicFramePr>
        <p:xfrm>
          <a:off x="174173" y="2235200"/>
          <a:ext cx="11408228" cy="451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https://chastnik.ru/upload/iblock/980/9800843e17dabce590c5e806b420cd6d.jpg">
            <a:extLst>
              <a:ext uri="{FF2B5EF4-FFF2-40B4-BE49-F238E27FC236}">
                <a16:creationId xmlns:a16="http://schemas.microsoft.com/office/drawing/2014/main" xmlns="" id="{3D6FDFFC-3E65-41CF-AF5D-4A72D129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2497" y="609599"/>
            <a:ext cx="1729503" cy="13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44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9601913-4A0B-4E05-BAF2-990971F94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23144792"/>
              </p:ext>
            </p:extLst>
          </p:nvPr>
        </p:nvGraphicFramePr>
        <p:xfrm>
          <a:off x="206477" y="132735"/>
          <a:ext cx="11783962" cy="654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8689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B034FF2E-4E5B-4749-A8B3-68056F56874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53996847"/>
              </p:ext>
            </p:extLst>
          </p:nvPr>
        </p:nvGraphicFramePr>
        <p:xfrm>
          <a:off x="0" y="0"/>
          <a:ext cx="58737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xmlns="" id="{924CEEA7-B304-409D-9BDA-71B58BE4F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5559845"/>
              </p:ext>
            </p:extLst>
          </p:nvPr>
        </p:nvGraphicFramePr>
        <p:xfrm>
          <a:off x="5873858" y="0"/>
          <a:ext cx="63181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4460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3973FA-698D-4B85-9FC4-2231C4B3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31" y="744044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Чувствуете ли Вы враждебность к людям других национальностей?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ДА!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C966204-962D-4163-97A8-17F8E70C8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8012097"/>
              </p:ext>
            </p:extLst>
          </p:nvPr>
        </p:nvGraphicFramePr>
        <p:xfrm>
          <a:off x="217714" y="2322286"/>
          <a:ext cx="5500915" cy="433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C966204-962D-4163-97A8-17F8E70C8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6987802"/>
              </p:ext>
            </p:extLst>
          </p:nvPr>
        </p:nvGraphicFramePr>
        <p:xfrm>
          <a:off x="6473371" y="2322286"/>
          <a:ext cx="5500915" cy="433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http://vstrg.info/wp-content/uploads/2014/12/%D0%BC%D0%B5%D0%B6%D0%BD%D0%B0%D1%86%D0%B8%D0%BE%D0%BD%D0%B0%D0%BB%D1%8C%D0%BD%D1%8B%D0%B5-%D0%BE%D1%82%D0%BD%D0%BE%D1%88%D0%B5%D0%BD%D0%B8%D1%8F.jpg">
            <a:extLst>
              <a:ext uri="{FF2B5EF4-FFF2-40B4-BE49-F238E27FC236}">
                <a16:creationId xmlns:a16="http://schemas.microsoft.com/office/drawing/2014/main" xmlns="" id="{E2E2970A-3FD4-4826-A4F3-772769F5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4456" y="624113"/>
            <a:ext cx="1511603" cy="1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130382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735</TotalTime>
  <Words>125</Words>
  <Application>Microsoft Office PowerPoint</Application>
  <PresentationFormat>Произвольный</PresentationFormat>
  <Paragraphs>39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Берлин</vt:lpstr>
      <vt:lpstr>ЗАСЕДАНИЕ ЭТНИЧЕСКОГО СОВЕТА ПЕТРОВСКОГО ГОРОДСКОГО ОКРУГА СТАВРОПОЛЬСКОГО КРАЯ</vt:lpstr>
      <vt:lpstr>АДМИНИСТРАЦИЯ  ПЕТРОВСКОГО ГОРОДСКОГО ОКРУГА  СТАВРОПОЛЬСКОГО КРАЯ  ОТДЕЛ СОЦИАЛЬНОГО РАЗВИТИЯ</vt:lpstr>
      <vt:lpstr>Обращаете ли Вы внимание на национальность окружающих?</vt:lpstr>
      <vt:lpstr>Слайд 4</vt:lpstr>
      <vt:lpstr>Поведение человека зависит от его национальности?</vt:lpstr>
      <vt:lpstr>Оценка состояния межнациональных отношений в поселении, где проживает респондент</vt:lpstr>
      <vt:lpstr>Слайд 7</vt:lpstr>
      <vt:lpstr>Слайд 8</vt:lpstr>
      <vt:lpstr>Чувствуете ли Вы враждебность к людям других национальностей? – ДА!</vt:lpstr>
      <vt:lpstr>Оценка сформированности гражданской идентичности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getmanskaya</cp:lastModifiedBy>
  <cp:revision>57</cp:revision>
  <dcterms:created xsi:type="dcterms:W3CDTF">2018-06-20T13:55:30Z</dcterms:created>
  <dcterms:modified xsi:type="dcterms:W3CDTF">2019-06-24T10:37:37Z</dcterms:modified>
</cp:coreProperties>
</file>